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5.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 id="2147483828" r:id="rId5"/>
    <p:sldMasterId id="2147483861" r:id="rId6"/>
  </p:sldMasterIdLst>
  <p:notesMasterIdLst>
    <p:notesMasterId r:id="rId32"/>
  </p:notesMasterIdLst>
  <p:handoutMasterIdLst>
    <p:handoutMasterId r:id="rId33"/>
  </p:handoutMasterIdLst>
  <p:sldIdLst>
    <p:sldId id="397" r:id="rId7"/>
    <p:sldId id="464" r:id="rId8"/>
    <p:sldId id="421" r:id="rId9"/>
    <p:sldId id="422" r:id="rId10"/>
    <p:sldId id="466" r:id="rId11"/>
    <p:sldId id="465" r:id="rId12"/>
    <p:sldId id="459" r:id="rId13"/>
    <p:sldId id="460" r:id="rId14"/>
    <p:sldId id="418" r:id="rId15"/>
    <p:sldId id="424" r:id="rId16"/>
    <p:sldId id="355" r:id="rId17"/>
    <p:sldId id="448" r:id="rId18"/>
    <p:sldId id="467" r:id="rId19"/>
    <p:sldId id="350" r:id="rId20"/>
    <p:sldId id="468" r:id="rId21"/>
    <p:sldId id="353" r:id="rId22"/>
    <p:sldId id="469" r:id="rId23"/>
    <p:sldId id="433" r:id="rId24"/>
    <p:sldId id="427" r:id="rId25"/>
    <p:sldId id="434" r:id="rId26"/>
    <p:sldId id="435" r:id="rId27"/>
    <p:sldId id="360" r:id="rId28"/>
    <p:sldId id="462" r:id="rId29"/>
    <p:sldId id="463" r:id="rId30"/>
    <p:sldId id="289" r:id="rId31"/>
  </p:sldIdLst>
  <p:sldSz cx="9144000" cy="5143500" type="screen16x9"/>
  <p:notesSz cx="7010400" cy="92964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Irvine" initials="MI" lastIdx="1" clrIdx="0">
    <p:extLst>
      <p:ext uri="{19B8F6BF-5375-455C-9EA6-DF929625EA0E}">
        <p15:presenceInfo xmlns:p15="http://schemas.microsoft.com/office/powerpoint/2012/main" userId="49af90ed-69b4-4d48-b49f-dd5e482224c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7575"/>
    <a:srgbClr val="8C88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54" autoAdjust="0"/>
    <p:restoredTop sz="90013" autoAdjust="0"/>
  </p:normalViewPr>
  <p:slideViewPr>
    <p:cSldViewPr snapToGrid="0" snapToObjects="1" showGuides="1">
      <p:cViewPr varScale="1">
        <p:scale>
          <a:sx n="157" d="100"/>
          <a:sy n="157" d="100"/>
        </p:scale>
        <p:origin x="520" y="160"/>
      </p:cViewPr>
      <p:guideLst>
        <p:guide orient="horz" pos="1620"/>
        <p:guide pos="2880"/>
      </p:guideLst>
    </p:cSldViewPr>
  </p:slideViewPr>
  <p:outlineViewPr>
    <p:cViewPr>
      <p:scale>
        <a:sx n="33" d="100"/>
        <a:sy n="33" d="100"/>
      </p:scale>
      <p:origin x="0" y="-15024"/>
    </p:cViewPr>
  </p:outlineViewPr>
  <p:notesTextViewPr>
    <p:cViewPr>
      <p:scale>
        <a:sx n="1" d="1"/>
        <a:sy n="1" d="1"/>
      </p:scale>
      <p:origin x="0" y="0"/>
    </p:cViewPr>
  </p:notesTextViewPr>
  <p:sorterViewPr>
    <p:cViewPr varScale="1">
      <p:scale>
        <a:sx n="1" d="1"/>
        <a:sy n="1" d="1"/>
      </p:scale>
      <p:origin x="0" y="-1602"/>
    </p:cViewPr>
  </p:sorterViewPr>
  <p:notesViewPr>
    <p:cSldViewPr snapToGrid="0" snapToObjects="1" showGuides="1">
      <p:cViewPr varScale="1">
        <p:scale>
          <a:sx n="78" d="100"/>
          <a:sy n="78" d="100"/>
        </p:scale>
        <p:origin x="221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6-11T13:39:55.975" idx="1">
    <p:pos x="10" y="10"/>
    <p:text>Why do we need this disclaimer here?</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099BF6-0F6F-1440-B0B5-70E98F5C643A}" type="doc">
      <dgm:prSet loTypeId="urn:microsoft.com/office/officeart/2005/8/layout/cycle2" loCatId="cycle" qsTypeId="urn:microsoft.com/office/officeart/2005/8/quickstyle/simple2" qsCatId="simple" csTypeId="urn:microsoft.com/office/officeart/2005/8/colors/accent1_2" csCatId="accent1" phldr="1"/>
      <dgm:spPr/>
      <dgm:t>
        <a:bodyPr/>
        <a:lstStyle/>
        <a:p>
          <a:endParaRPr lang="en-CA"/>
        </a:p>
      </dgm:t>
    </dgm:pt>
    <dgm:pt modelId="{7F4062E8-9A18-3E46-A604-8BF06277A4C8}">
      <dgm:prSet/>
      <dgm:spPr/>
      <dgm:t>
        <a:bodyPr/>
        <a:lstStyle/>
        <a:p>
          <a:pPr rtl="0"/>
          <a:r>
            <a:rPr lang="en-CA" dirty="0"/>
            <a:t>Edit</a:t>
          </a:r>
        </a:p>
      </dgm:t>
    </dgm:pt>
    <dgm:pt modelId="{AD269546-3DAC-894E-BF0A-43A7ADD867E5}" type="parTrans" cxnId="{B49676B5-4E44-1948-A96B-4EF262D57095}">
      <dgm:prSet/>
      <dgm:spPr/>
      <dgm:t>
        <a:bodyPr/>
        <a:lstStyle/>
        <a:p>
          <a:endParaRPr lang="en-CA"/>
        </a:p>
      </dgm:t>
    </dgm:pt>
    <dgm:pt modelId="{D2F464E2-E6D1-0044-8C5C-13C82A005CDC}" type="sibTrans" cxnId="{B49676B5-4E44-1948-A96B-4EF262D57095}">
      <dgm:prSet/>
      <dgm:spPr/>
      <dgm:t>
        <a:bodyPr/>
        <a:lstStyle/>
        <a:p>
          <a:endParaRPr lang="en-CA"/>
        </a:p>
      </dgm:t>
    </dgm:pt>
    <dgm:pt modelId="{A11489C2-71FC-644A-AE75-68C12B545504}">
      <dgm:prSet/>
      <dgm:spPr/>
      <dgm:t>
        <a:bodyPr/>
        <a:lstStyle/>
        <a:p>
          <a:pPr rtl="0"/>
          <a:r>
            <a:rPr lang="en-CA" dirty="0"/>
            <a:t>Compile</a:t>
          </a:r>
        </a:p>
      </dgm:t>
    </dgm:pt>
    <dgm:pt modelId="{8C9C3659-CBC0-8B4C-8751-4489BFA09961}" type="parTrans" cxnId="{9A5FF813-34DD-FE4B-888F-B6202B160184}">
      <dgm:prSet/>
      <dgm:spPr/>
      <dgm:t>
        <a:bodyPr/>
        <a:lstStyle/>
        <a:p>
          <a:endParaRPr lang="en-CA"/>
        </a:p>
      </dgm:t>
    </dgm:pt>
    <dgm:pt modelId="{56CF9B1E-439A-CC4F-8E2D-3E262C141D95}" type="sibTrans" cxnId="{9A5FF813-34DD-FE4B-888F-B6202B160184}">
      <dgm:prSet/>
      <dgm:spPr/>
      <dgm:t>
        <a:bodyPr/>
        <a:lstStyle/>
        <a:p>
          <a:endParaRPr lang="en-CA"/>
        </a:p>
      </dgm:t>
    </dgm:pt>
    <dgm:pt modelId="{5B2C33EA-9132-CC45-BEE5-45536CDEF4AC}">
      <dgm:prSet/>
      <dgm:spPr/>
      <dgm:t>
        <a:bodyPr/>
        <a:lstStyle/>
        <a:p>
          <a:pPr rtl="0"/>
          <a:r>
            <a:rPr lang="en-CA" dirty="0"/>
            <a:t>Test</a:t>
          </a:r>
        </a:p>
      </dgm:t>
    </dgm:pt>
    <dgm:pt modelId="{40DF33DF-1F57-E74D-85B1-CE1C818C24B7}" type="parTrans" cxnId="{8792A35F-B5F9-DE49-8A3A-DC4C5FFA5D7C}">
      <dgm:prSet/>
      <dgm:spPr/>
      <dgm:t>
        <a:bodyPr/>
        <a:lstStyle/>
        <a:p>
          <a:endParaRPr lang="en-CA"/>
        </a:p>
      </dgm:t>
    </dgm:pt>
    <dgm:pt modelId="{5B8D2384-2D57-444B-93A0-4A4D92280AF3}" type="sibTrans" cxnId="{8792A35F-B5F9-DE49-8A3A-DC4C5FFA5D7C}">
      <dgm:prSet/>
      <dgm:spPr/>
      <dgm:t>
        <a:bodyPr/>
        <a:lstStyle/>
        <a:p>
          <a:endParaRPr lang="en-CA"/>
        </a:p>
      </dgm:t>
    </dgm:pt>
    <dgm:pt modelId="{99C28D1E-F726-EC4D-97D8-BC97A4294002}" type="pres">
      <dgm:prSet presAssocID="{80099BF6-0F6F-1440-B0B5-70E98F5C643A}" presName="cycle" presStyleCnt="0">
        <dgm:presLayoutVars>
          <dgm:dir/>
          <dgm:resizeHandles val="exact"/>
        </dgm:presLayoutVars>
      </dgm:prSet>
      <dgm:spPr/>
    </dgm:pt>
    <dgm:pt modelId="{8D2A215D-3138-D343-AB24-2B9157FCDD63}" type="pres">
      <dgm:prSet presAssocID="{7F4062E8-9A18-3E46-A604-8BF06277A4C8}" presName="node" presStyleLbl="node1" presStyleIdx="0" presStyleCnt="3">
        <dgm:presLayoutVars>
          <dgm:bulletEnabled val="1"/>
        </dgm:presLayoutVars>
      </dgm:prSet>
      <dgm:spPr/>
    </dgm:pt>
    <dgm:pt modelId="{4D115653-D12A-FB4C-B63F-9F46075920BD}" type="pres">
      <dgm:prSet presAssocID="{D2F464E2-E6D1-0044-8C5C-13C82A005CDC}" presName="sibTrans" presStyleLbl="sibTrans2D1" presStyleIdx="0" presStyleCnt="3"/>
      <dgm:spPr/>
    </dgm:pt>
    <dgm:pt modelId="{41B6F9B6-1A4E-2F4A-9406-1C0CE1DA6847}" type="pres">
      <dgm:prSet presAssocID="{D2F464E2-E6D1-0044-8C5C-13C82A005CDC}" presName="connectorText" presStyleLbl="sibTrans2D1" presStyleIdx="0" presStyleCnt="3"/>
      <dgm:spPr/>
    </dgm:pt>
    <dgm:pt modelId="{13165942-AF47-C74C-ADDE-9E9C0FBB4F29}" type="pres">
      <dgm:prSet presAssocID="{A11489C2-71FC-644A-AE75-68C12B545504}" presName="node" presStyleLbl="node1" presStyleIdx="1" presStyleCnt="3">
        <dgm:presLayoutVars>
          <dgm:bulletEnabled val="1"/>
        </dgm:presLayoutVars>
      </dgm:prSet>
      <dgm:spPr/>
    </dgm:pt>
    <dgm:pt modelId="{E38D7DE7-7F2D-3245-8F76-D058D769C973}" type="pres">
      <dgm:prSet presAssocID="{56CF9B1E-439A-CC4F-8E2D-3E262C141D95}" presName="sibTrans" presStyleLbl="sibTrans2D1" presStyleIdx="1" presStyleCnt="3"/>
      <dgm:spPr/>
    </dgm:pt>
    <dgm:pt modelId="{1136CDA6-DAF2-124D-B601-A69058A1CABA}" type="pres">
      <dgm:prSet presAssocID="{56CF9B1E-439A-CC4F-8E2D-3E262C141D95}" presName="connectorText" presStyleLbl="sibTrans2D1" presStyleIdx="1" presStyleCnt="3"/>
      <dgm:spPr/>
    </dgm:pt>
    <dgm:pt modelId="{3E5715A9-7C56-854F-99DE-352D2DAB10CD}" type="pres">
      <dgm:prSet presAssocID="{5B2C33EA-9132-CC45-BEE5-45536CDEF4AC}" presName="node" presStyleLbl="node1" presStyleIdx="2" presStyleCnt="3">
        <dgm:presLayoutVars>
          <dgm:bulletEnabled val="1"/>
        </dgm:presLayoutVars>
      </dgm:prSet>
      <dgm:spPr/>
    </dgm:pt>
    <dgm:pt modelId="{FD6ED08E-1646-9E49-AE66-01473BAC66FA}" type="pres">
      <dgm:prSet presAssocID="{5B8D2384-2D57-444B-93A0-4A4D92280AF3}" presName="sibTrans" presStyleLbl="sibTrans2D1" presStyleIdx="2" presStyleCnt="3"/>
      <dgm:spPr/>
    </dgm:pt>
    <dgm:pt modelId="{0C4E3BFF-81F3-1C47-88A4-A8B027CD0758}" type="pres">
      <dgm:prSet presAssocID="{5B8D2384-2D57-444B-93A0-4A4D92280AF3}" presName="connectorText" presStyleLbl="sibTrans2D1" presStyleIdx="2" presStyleCnt="3"/>
      <dgm:spPr/>
    </dgm:pt>
  </dgm:ptLst>
  <dgm:cxnLst>
    <dgm:cxn modelId="{E5B24401-4A86-422C-83EA-18F31A51965B}" type="presOf" srcId="{D2F464E2-E6D1-0044-8C5C-13C82A005CDC}" destId="{4D115653-D12A-FB4C-B63F-9F46075920BD}" srcOrd="0" destOrd="0" presId="urn:microsoft.com/office/officeart/2005/8/layout/cycle2"/>
    <dgm:cxn modelId="{0A8E6206-8E61-4869-BA24-E3E36CC353EF}" type="presOf" srcId="{5B8D2384-2D57-444B-93A0-4A4D92280AF3}" destId="{FD6ED08E-1646-9E49-AE66-01473BAC66FA}" srcOrd="0" destOrd="0" presId="urn:microsoft.com/office/officeart/2005/8/layout/cycle2"/>
    <dgm:cxn modelId="{9A5FF813-34DD-FE4B-888F-B6202B160184}" srcId="{80099BF6-0F6F-1440-B0B5-70E98F5C643A}" destId="{A11489C2-71FC-644A-AE75-68C12B545504}" srcOrd="1" destOrd="0" parTransId="{8C9C3659-CBC0-8B4C-8751-4489BFA09961}" sibTransId="{56CF9B1E-439A-CC4F-8E2D-3E262C141D95}"/>
    <dgm:cxn modelId="{61A03D25-0DA7-4EDC-930D-BD3D107E8692}" type="presOf" srcId="{56CF9B1E-439A-CC4F-8E2D-3E262C141D95}" destId="{1136CDA6-DAF2-124D-B601-A69058A1CABA}" srcOrd="1" destOrd="0" presId="urn:microsoft.com/office/officeart/2005/8/layout/cycle2"/>
    <dgm:cxn modelId="{3245562F-4749-4DE3-A0CC-C7053E0DD28C}" type="presOf" srcId="{80099BF6-0F6F-1440-B0B5-70E98F5C643A}" destId="{99C28D1E-F726-EC4D-97D8-BC97A4294002}" srcOrd="0" destOrd="0" presId="urn:microsoft.com/office/officeart/2005/8/layout/cycle2"/>
    <dgm:cxn modelId="{8792A35F-B5F9-DE49-8A3A-DC4C5FFA5D7C}" srcId="{80099BF6-0F6F-1440-B0B5-70E98F5C643A}" destId="{5B2C33EA-9132-CC45-BEE5-45536CDEF4AC}" srcOrd="2" destOrd="0" parTransId="{40DF33DF-1F57-E74D-85B1-CE1C818C24B7}" sibTransId="{5B8D2384-2D57-444B-93A0-4A4D92280AF3}"/>
    <dgm:cxn modelId="{C194456C-36ED-4C3E-B3B6-5509F4DEEE4C}" type="presOf" srcId="{7F4062E8-9A18-3E46-A604-8BF06277A4C8}" destId="{8D2A215D-3138-D343-AB24-2B9157FCDD63}" srcOrd="0" destOrd="0" presId="urn:microsoft.com/office/officeart/2005/8/layout/cycle2"/>
    <dgm:cxn modelId="{2D678A91-E579-4694-B1FE-B395666649E2}" type="presOf" srcId="{56CF9B1E-439A-CC4F-8E2D-3E262C141D95}" destId="{E38D7DE7-7F2D-3245-8F76-D058D769C973}" srcOrd="0" destOrd="0" presId="urn:microsoft.com/office/officeart/2005/8/layout/cycle2"/>
    <dgm:cxn modelId="{119033A9-C4A4-4AD0-8523-485B1F982215}" type="presOf" srcId="{D2F464E2-E6D1-0044-8C5C-13C82A005CDC}" destId="{41B6F9B6-1A4E-2F4A-9406-1C0CE1DA6847}" srcOrd="1" destOrd="0" presId="urn:microsoft.com/office/officeart/2005/8/layout/cycle2"/>
    <dgm:cxn modelId="{B49676B5-4E44-1948-A96B-4EF262D57095}" srcId="{80099BF6-0F6F-1440-B0B5-70E98F5C643A}" destId="{7F4062E8-9A18-3E46-A604-8BF06277A4C8}" srcOrd="0" destOrd="0" parTransId="{AD269546-3DAC-894E-BF0A-43A7ADD867E5}" sibTransId="{D2F464E2-E6D1-0044-8C5C-13C82A005CDC}"/>
    <dgm:cxn modelId="{1D735BB6-6859-4DDA-AA05-9DD3E01148DF}" type="presOf" srcId="{5B2C33EA-9132-CC45-BEE5-45536CDEF4AC}" destId="{3E5715A9-7C56-854F-99DE-352D2DAB10CD}" srcOrd="0" destOrd="0" presId="urn:microsoft.com/office/officeart/2005/8/layout/cycle2"/>
    <dgm:cxn modelId="{A0DB24C2-12CF-4768-848A-838C62223B6C}" type="presOf" srcId="{A11489C2-71FC-644A-AE75-68C12B545504}" destId="{13165942-AF47-C74C-ADDE-9E9C0FBB4F29}" srcOrd="0" destOrd="0" presId="urn:microsoft.com/office/officeart/2005/8/layout/cycle2"/>
    <dgm:cxn modelId="{77A4BAE9-9BC1-4D37-A59D-FAEE0AB3EC06}" type="presOf" srcId="{5B8D2384-2D57-444B-93A0-4A4D92280AF3}" destId="{0C4E3BFF-81F3-1C47-88A4-A8B027CD0758}" srcOrd="1" destOrd="0" presId="urn:microsoft.com/office/officeart/2005/8/layout/cycle2"/>
    <dgm:cxn modelId="{D7A5EA70-9546-4910-8567-09EA7BB3ADBA}" type="presParOf" srcId="{99C28D1E-F726-EC4D-97D8-BC97A4294002}" destId="{8D2A215D-3138-D343-AB24-2B9157FCDD63}" srcOrd="0" destOrd="0" presId="urn:microsoft.com/office/officeart/2005/8/layout/cycle2"/>
    <dgm:cxn modelId="{8D317C13-080E-4515-9941-F41E0029F154}" type="presParOf" srcId="{99C28D1E-F726-EC4D-97D8-BC97A4294002}" destId="{4D115653-D12A-FB4C-B63F-9F46075920BD}" srcOrd="1" destOrd="0" presId="urn:microsoft.com/office/officeart/2005/8/layout/cycle2"/>
    <dgm:cxn modelId="{3A88D2D3-BE15-4118-B283-AB12CFF8C4B4}" type="presParOf" srcId="{4D115653-D12A-FB4C-B63F-9F46075920BD}" destId="{41B6F9B6-1A4E-2F4A-9406-1C0CE1DA6847}" srcOrd="0" destOrd="0" presId="urn:microsoft.com/office/officeart/2005/8/layout/cycle2"/>
    <dgm:cxn modelId="{08779447-C6E3-4DA8-901D-0CB1D08EA3F2}" type="presParOf" srcId="{99C28D1E-F726-EC4D-97D8-BC97A4294002}" destId="{13165942-AF47-C74C-ADDE-9E9C0FBB4F29}" srcOrd="2" destOrd="0" presId="urn:microsoft.com/office/officeart/2005/8/layout/cycle2"/>
    <dgm:cxn modelId="{4F51E2FD-CF20-49B4-9B05-C5F8F825978E}" type="presParOf" srcId="{99C28D1E-F726-EC4D-97D8-BC97A4294002}" destId="{E38D7DE7-7F2D-3245-8F76-D058D769C973}" srcOrd="3" destOrd="0" presId="urn:microsoft.com/office/officeart/2005/8/layout/cycle2"/>
    <dgm:cxn modelId="{0297080F-5C52-4727-99F0-53718526D229}" type="presParOf" srcId="{E38D7DE7-7F2D-3245-8F76-D058D769C973}" destId="{1136CDA6-DAF2-124D-B601-A69058A1CABA}" srcOrd="0" destOrd="0" presId="urn:microsoft.com/office/officeart/2005/8/layout/cycle2"/>
    <dgm:cxn modelId="{6A5C3952-6A49-4F92-8BDD-79806DCE9910}" type="presParOf" srcId="{99C28D1E-F726-EC4D-97D8-BC97A4294002}" destId="{3E5715A9-7C56-854F-99DE-352D2DAB10CD}" srcOrd="4" destOrd="0" presId="urn:microsoft.com/office/officeart/2005/8/layout/cycle2"/>
    <dgm:cxn modelId="{83644935-9D3B-452B-A447-1DCC67DE2175}" type="presParOf" srcId="{99C28D1E-F726-EC4D-97D8-BC97A4294002}" destId="{FD6ED08E-1646-9E49-AE66-01473BAC66FA}" srcOrd="5" destOrd="0" presId="urn:microsoft.com/office/officeart/2005/8/layout/cycle2"/>
    <dgm:cxn modelId="{72D31939-2216-4639-8D6E-553D3F9F8E52}" type="presParOf" srcId="{FD6ED08E-1646-9E49-AE66-01473BAC66FA}" destId="{0C4E3BFF-81F3-1C47-88A4-A8B027CD0758}" srcOrd="0" destOrd="0" presId="urn:microsoft.com/office/officeart/2005/8/layout/cycle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4336C7-B699-BE43-9D7A-6594CBB18593}"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CFE78951-CA51-CD44-8A92-0209A5410D64}">
      <dgm:prSet custT="1"/>
      <dgm:spPr>
        <a:solidFill>
          <a:schemeClr val="bg1"/>
        </a:solidFill>
      </dgm:spPr>
      <dgm:t>
        <a:bodyPr/>
        <a:lstStyle/>
        <a:p>
          <a:pPr rtl="0"/>
          <a:r>
            <a:rPr lang="en-US" sz="1800" b="1" dirty="0">
              <a:solidFill>
                <a:schemeClr val="bg2"/>
              </a:solidFill>
            </a:rPr>
            <a:t>Polyglot Language Support</a:t>
          </a:r>
        </a:p>
      </dgm:t>
    </dgm:pt>
    <dgm:pt modelId="{2468A33B-02C9-A043-9038-7062A1413470}" type="parTrans" cxnId="{E8A5339C-0280-544D-B029-B0248D70A66A}">
      <dgm:prSet/>
      <dgm:spPr/>
      <dgm:t>
        <a:bodyPr/>
        <a:lstStyle/>
        <a:p>
          <a:endParaRPr lang="en-US" sz="1400">
            <a:solidFill>
              <a:schemeClr val="bg2"/>
            </a:solidFill>
          </a:endParaRPr>
        </a:p>
      </dgm:t>
    </dgm:pt>
    <dgm:pt modelId="{7A9E6A0A-067F-784D-9DDB-FE69FDC616B1}" type="sibTrans" cxnId="{E8A5339C-0280-544D-B029-B0248D70A66A}">
      <dgm:prSet/>
      <dgm:spPr/>
      <dgm:t>
        <a:bodyPr/>
        <a:lstStyle/>
        <a:p>
          <a:endParaRPr lang="en-US" sz="1400">
            <a:solidFill>
              <a:schemeClr val="bg2"/>
            </a:solidFill>
          </a:endParaRPr>
        </a:p>
      </dgm:t>
    </dgm:pt>
    <dgm:pt modelId="{816C049B-3995-1C40-80F6-1D84C8C2C5E3}">
      <dgm:prSet custT="1"/>
      <dgm:spPr>
        <a:solidFill>
          <a:schemeClr val="bg1"/>
        </a:solidFill>
      </dgm:spPr>
      <dgm:t>
        <a:bodyPr/>
        <a:lstStyle/>
        <a:p>
          <a:pPr rtl="0"/>
          <a:r>
            <a:rPr lang="en-US" sz="1800" b="1" dirty="0">
              <a:solidFill>
                <a:schemeClr val="bg2"/>
              </a:solidFill>
            </a:rPr>
            <a:t>Built in Browser Based IDE or          Bring your own editor</a:t>
          </a:r>
        </a:p>
      </dgm:t>
    </dgm:pt>
    <dgm:pt modelId="{69452F8F-6059-F643-81DE-DE1234A7C01E}" type="parTrans" cxnId="{2BC670FE-D4A1-2A40-BC18-1D2843CDC6B0}">
      <dgm:prSet/>
      <dgm:spPr/>
      <dgm:t>
        <a:bodyPr/>
        <a:lstStyle/>
        <a:p>
          <a:endParaRPr lang="en-US" sz="1400">
            <a:solidFill>
              <a:schemeClr val="bg2"/>
            </a:solidFill>
          </a:endParaRPr>
        </a:p>
      </dgm:t>
    </dgm:pt>
    <dgm:pt modelId="{8F69B1C4-10AE-2741-B702-0AA3292CFE21}" type="sibTrans" cxnId="{2BC670FE-D4A1-2A40-BC18-1D2843CDC6B0}">
      <dgm:prSet/>
      <dgm:spPr/>
      <dgm:t>
        <a:bodyPr/>
        <a:lstStyle/>
        <a:p>
          <a:endParaRPr lang="en-US" sz="1400">
            <a:solidFill>
              <a:schemeClr val="bg2"/>
            </a:solidFill>
          </a:endParaRPr>
        </a:p>
      </dgm:t>
    </dgm:pt>
    <dgm:pt modelId="{947984E5-BB8C-0642-B20C-9AB6A8873715}">
      <dgm:prSet custT="1"/>
      <dgm:spPr>
        <a:solidFill>
          <a:schemeClr val="bg1"/>
        </a:solidFill>
      </dgm:spPr>
      <dgm:t>
        <a:bodyPr/>
        <a:lstStyle/>
        <a:p>
          <a:pPr rtl="0"/>
          <a:r>
            <a:rPr lang="en-US" sz="1800" b="1" dirty="0">
              <a:solidFill>
                <a:schemeClr val="bg2"/>
              </a:solidFill>
            </a:rPr>
            <a:t>Fast Inner Loop capability</a:t>
          </a:r>
        </a:p>
      </dgm:t>
    </dgm:pt>
    <dgm:pt modelId="{A4928291-1D43-164F-AFC8-E18E1BDEEDEC}" type="parTrans" cxnId="{05D8EA17-80CD-4544-AE3D-702307C8C691}">
      <dgm:prSet/>
      <dgm:spPr/>
      <dgm:t>
        <a:bodyPr/>
        <a:lstStyle/>
        <a:p>
          <a:endParaRPr lang="en-US" sz="1400">
            <a:solidFill>
              <a:schemeClr val="bg2"/>
            </a:solidFill>
          </a:endParaRPr>
        </a:p>
      </dgm:t>
    </dgm:pt>
    <dgm:pt modelId="{C735E26B-EF6E-0745-A268-0C087CFFC452}" type="sibTrans" cxnId="{05D8EA17-80CD-4544-AE3D-702307C8C691}">
      <dgm:prSet/>
      <dgm:spPr/>
      <dgm:t>
        <a:bodyPr/>
        <a:lstStyle/>
        <a:p>
          <a:endParaRPr lang="en-US" sz="1400">
            <a:solidFill>
              <a:schemeClr val="bg2"/>
            </a:solidFill>
          </a:endParaRPr>
        </a:p>
      </dgm:t>
    </dgm:pt>
    <dgm:pt modelId="{8BE10C9C-C2DA-7C4A-950F-C0EC8F95E51F}">
      <dgm:prSet custT="1"/>
      <dgm:spPr>
        <a:solidFill>
          <a:schemeClr val="bg1"/>
        </a:solidFill>
      </dgm:spPr>
      <dgm:t>
        <a:bodyPr/>
        <a:lstStyle/>
        <a:p>
          <a:pPr rtl="0"/>
          <a:r>
            <a:rPr lang="en-US" sz="1800" b="1" dirty="0">
              <a:solidFill>
                <a:schemeClr val="bg2"/>
              </a:solidFill>
            </a:rPr>
            <a:t>End to end development via containers</a:t>
          </a:r>
        </a:p>
      </dgm:t>
    </dgm:pt>
    <dgm:pt modelId="{FCCB8C9A-D49C-8047-BE47-5EFF1E002F87}" type="parTrans" cxnId="{35D19C30-1D23-F942-9F70-9F9DBEEC003F}">
      <dgm:prSet/>
      <dgm:spPr/>
      <dgm:t>
        <a:bodyPr/>
        <a:lstStyle/>
        <a:p>
          <a:endParaRPr lang="en-US" sz="1400">
            <a:solidFill>
              <a:schemeClr val="bg2"/>
            </a:solidFill>
          </a:endParaRPr>
        </a:p>
      </dgm:t>
    </dgm:pt>
    <dgm:pt modelId="{492C0C7D-94ED-3A46-A239-125C4C44D93C}" type="sibTrans" cxnId="{35D19C30-1D23-F942-9F70-9F9DBEEC003F}">
      <dgm:prSet/>
      <dgm:spPr/>
      <dgm:t>
        <a:bodyPr/>
        <a:lstStyle/>
        <a:p>
          <a:endParaRPr lang="en-US" sz="1400">
            <a:solidFill>
              <a:schemeClr val="bg2"/>
            </a:solidFill>
          </a:endParaRPr>
        </a:p>
      </dgm:t>
    </dgm:pt>
    <dgm:pt modelId="{2197D85F-2284-AA46-8203-85017D25EEC2}">
      <dgm:prSet custT="1"/>
      <dgm:spPr>
        <a:solidFill>
          <a:schemeClr val="bg1"/>
        </a:solidFill>
      </dgm:spPr>
      <dgm:t>
        <a:bodyPr/>
        <a:lstStyle/>
        <a:p>
          <a:pPr rtl="0"/>
          <a:r>
            <a:rPr lang="en-US" sz="1800" b="1" dirty="0">
              <a:solidFill>
                <a:schemeClr val="bg2"/>
              </a:solidFill>
            </a:rPr>
            <a:t>Automated build and deployment</a:t>
          </a:r>
        </a:p>
      </dgm:t>
    </dgm:pt>
    <dgm:pt modelId="{738B6E35-5735-CB43-AD35-70B556A2472D}" type="parTrans" cxnId="{EF1B2A5F-0809-5045-9803-B2F9862B2170}">
      <dgm:prSet/>
      <dgm:spPr/>
      <dgm:t>
        <a:bodyPr/>
        <a:lstStyle/>
        <a:p>
          <a:endParaRPr lang="en-US" sz="1400">
            <a:solidFill>
              <a:schemeClr val="bg2"/>
            </a:solidFill>
          </a:endParaRPr>
        </a:p>
      </dgm:t>
    </dgm:pt>
    <dgm:pt modelId="{8F47773C-CD73-3849-B1D8-FF6B20F9C084}" type="sibTrans" cxnId="{EF1B2A5F-0809-5045-9803-B2F9862B2170}">
      <dgm:prSet/>
      <dgm:spPr/>
      <dgm:t>
        <a:bodyPr/>
        <a:lstStyle/>
        <a:p>
          <a:endParaRPr lang="en-US" sz="1400">
            <a:solidFill>
              <a:schemeClr val="bg2"/>
            </a:solidFill>
          </a:endParaRPr>
        </a:p>
      </dgm:t>
    </dgm:pt>
    <dgm:pt modelId="{8BFADE32-A549-8E48-8421-550D3D607084}">
      <dgm:prSet custT="1"/>
      <dgm:spPr>
        <a:solidFill>
          <a:schemeClr val="bg1"/>
        </a:solidFill>
      </dgm:spPr>
      <dgm:t>
        <a:bodyPr/>
        <a:lstStyle/>
        <a:p>
          <a:pPr rtl="0"/>
          <a:r>
            <a:rPr lang="en-US" sz="1800" b="1" dirty="0">
              <a:solidFill>
                <a:schemeClr val="bg2"/>
              </a:solidFill>
            </a:rPr>
            <a:t>Code Intelligence in Real Time</a:t>
          </a:r>
        </a:p>
      </dgm:t>
    </dgm:pt>
    <dgm:pt modelId="{6CCCC75C-4DE3-E54D-B681-54158A2A369A}" type="parTrans" cxnId="{4F9064CC-1468-B042-83B4-20830AC3236D}">
      <dgm:prSet/>
      <dgm:spPr/>
      <dgm:t>
        <a:bodyPr/>
        <a:lstStyle/>
        <a:p>
          <a:endParaRPr lang="en-US" sz="1400">
            <a:solidFill>
              <a:schemeClr val="bg2"/>
            </a:solidFill>
          </a:endParaRPr>
        </a:p>
      </dgm:t>
    </dgm:pt>
    <dgm:pt modelId="{0B798398-CDEE-5A45-96E6-74C551D76F23}" type="sibTrans" cxnId="{4F9064CC-1468-B042-83B4-20830AC3236D}">
      <dgm:prSet/>
      <dgm:spPr/>
      <dgm:t>
        <a:bodyPr/>
        <a:lstStyle/>
        <a:p>
          <a:endParaRPr lang="en-US" sz="1400">
            <a:solidFill>
              <a:schemeClr val="bg2"/>
            </a:solidFill>
          </a:endParaRPr>
        </a:p>
      </dgm:t>
    </dgm:pt>
    <dgm:pt modelId="{FA257543-71C6-E347-A402-54EEA7393E9A}" type="pres">
      <dgm:prSet presAssocID="{3A4336C7-B699-BE43-9D7A-6594CBB18593}" presName="diagram" presStyleCnt="0">
        <dgm:presLayoutVars>
          <dgm:dir/>
          <dgm:resizeHandles val="exact"/>
        </dgm:presLayoutVars>
      </dgm:prSet>
      <dgm:spPr/>
    </dgm:pt>
    <dgm:pt modelId="{5FE56FFD-A7A1-4B44-865C-867E85129A55}" type="pres">
      <dgm:prSet presAssocID="{CFE78951-CA51-CD44-8A92-0209A5410D64}" presName="node" presStyleLbl="node1" presStyleIdx="0" presStyleCnt="6">
        <dgm:presLayoutVars>
          <dgm:bulletEnabled val="1"/>
        </dgm:presLayoutVars>
      </dgm:prSet>
      <dgm:spPr/>
    </dgm:pt>
    <dgm:pt modelId="{9BF98742-5D6D-F849-BB85-DECEFE747AB9}" type="pres">
      <dgm:prSet presAssocID="{7A9E6A0A-067F-784D-9DDB-FE69FDC616B1}" presName="sibTrans" presStyleCnt="0"/>
      <dgm:spPr/>
    </dgm:pt>
    <dgm:pt modelId="{87E6F83D-3088-EB4C-8550-CC987A5DA31A}" type="pres">
      <dgm:prSet presAssocID="{816C049B-3995-1C40-80F6-1D84C8C2C5E3}" presName="node" presStyleLbl="node1" presStyleIdx="1" presStyleCnt="6">
        <dgm:presLayoutVars>
          <dgm:bulletEnabled val="1"/>
        </dgm:presLayoutVars>
      </dgm:prSet>
      <dgm:spPr/>
    </dgm:pt>
    <dgm:pt modelId="{0ABA6712-1A9F-FA47-9AB5-A4047DAEE77A}" type="pres">
      <dgm:prSet presAssocID="{8F69B1C4-10AE-2741-B702-0AA3292CFE21}" presName="sibTrans" presStyleCnt="0"/>
      <dgm:spPr/>
    </dgm:pt>
    <dgm:pt modelId="{43DFF733-48C0-0E48-B373-5EF5FEABEECC}" type="pres">
      <dgm:prSet presAssocID="{947984E5-BB8C-0642-B20C-9AB6A8873715}" presName="node" presStyleLbl="node1" presStyleIdx="2" presStyleCnt="6">
        <dgm:presLayoutVars>
          <dgm:bulletEnabled val="1"/>
        </dgm:presLayoutVars>
      </dgm:prSet>
      <dgm:spPr/>
    </dgm:pt>
    <dgm:pt modelId="{80F72711-3CB7-6A49-9825-34EB1737A998}" type="pres">
      <dgm:prSet presAssocID="{C735E26B-EF6E-0745-A268-0C087CFFC452}" presName="sibTrans" presStyleCnt="0"/>
      <dgm:spPr/>
    </dgm:pt>
    <dgm:pt modelId="{8BAD01DF-817A-A447-86CC-0165BCD386F2}" type="pres">
      <dgm:prSet presAssocID="{8BE10C9C-C2DA-7C4A-950F-C0EC8F95E51F}" presName="node" presStyleLbl="node1" presStyleIdx="3" presStyleCnt="6">
        <dgm:presLayoutVars>
          <dgm:bulletEnabled val="1"/>
        </dgm:presLayoutVars>
      </dgm:prSet>
      <dgm:spPr/>
    </dgm:pt>
    <dgm:pt modelId="{B3F45A48-720F-5A45-8FCE-D14782BDE4DE}" type="pres">
      <dgm:prSet presAssocID="{492C0C7D-94ED-3A46-A239-125C4C44D93C}" presName="sibTrans" presStyleCnt="0"/>
      <dgm:spPr/>
    </dgm:pt>
    <dgm:pt modelId="{2D21B9C6-9408-AC43-9784-2290FB944106}" type="pres">
      <dgm:prSet presAssocID="{2197D85F-2284-AA46-8203-85017D25EEC2}" presName="node" presStyleLbl="node1" presStyleIdx="4" presStyleCnt="6">
        <dgm:presLayoutVars>
          <dgm:bulletEnabled val="1"/>
        </dgm:presLayoutVars>
      </dgm:prSet>
      <dgm:spPr/>
    </dgm:pt>
    <dgm:pt modelId="{E4AC6FF8-E3BB-2C49-AB70-3E6EC48DBBA3}" type="pres">
      <dgm:prSet presAssocID="{8F47773C-CD73-3849-B1D8-FF6B20F9C084}" presName="sibTrans" presStyleCnt="0"/>
      <dgm:spPr/>
    </dgm:pt>
    <dgm:pt modelId="{DA78F510-B238-354D-B64D-3320C144178B}" type="pres">
      <dgm:prSet presAssocID="{8BFADE32-A549-8E48-8421-550D3D607084}" presName="node" presStyleLbl="node1" presStyleIdx="5" presStyleCnt="6">
        <dgm:presLayoutVars>
          <dgm:bulletEnabled val="1"/>
        </dgm:presLayoutVars>
      </dgm:prSet>
      <dgm:spPr/>
    </dgm:pt>
  </dgm:ptLst>
  <dgm:cxnLst>
    <dgm:cxn modelId="{66F8C706-1274-DA45-947D-2101FC862006}" type="presOf" srcId="{3A4336C7-B699-BE43-9D7A-6594CBB18593}" destId="{FA257543-71C6-E347-A402-54EEA7393E9A}" srcOrd="0" destOrd="0" presId="urn:microsoft.com/office/officeart/2005/8/layout/default"/>
    <dgm:cxn modelId="{BE0B1A17-5D79-A147-A5F2-95BBC5B3D1A6}" type="presOf" srcId="{947984E5-BB8C-0642-B20C-9AB6A8873715}" destId="{43DFF733-48C0-0E48-B373-5EF5FEABEECC}" srcOrd="0" destOrd="0" presId="urn:microsoft.com/office/officeart/2005/8/layout/default"/>
    <dgm:cxn modelId="{05D8EA17-80CD-4544-AE3D-702307C8C691}" srcId="{3A4336C7-B699-BE43-9D7A-6594CBB18593}" destId="{947984E5-BB8C-0642-B20C-9AB6A8873715}" srcOrd="2" destOrd="0" parTransId="{A4928291-1D43-164F-AFC8-E18E1BDEEDEC}" sibTransId="{C735E26B-EF6E-0745-A268-0C087CFFC452}"/>
    <dgm:cxn modelId="{35D19C30-1D23-F942-9F70-9F9DBEEC003F}" srcId="{3A4336C7-B699-BE43-9D7A-6594CBB18593}" destId="{8BE10C9C-C2DA-7C4A-950F-C0EC8F95E51F}" srcOrd="3" destOrd="0" parTransId="{FCCB8C9A-D49C-8047-BE47-5EFF1E002F87}" sibTransId="{492C0C7D-94ED-3A46-A239-125C4C44D93C}"/>
    <dgm:cxn modelId="{EF1B2A5F-0809-5045-9803-B2F9862B2170}" srcId="{3A4336C7-B699-BE43-9D7A-6594CBB18593}" destId="{2197D85F-2284-AA46-8203-85017D25EEC2}" srcOrd="4" destOrd="0" parTransId="{738B6E35-5735-CB43-AD35-70B556A2472D}" sibTransId="{8F47773C-CD73-3849-B1D8-FF6B20F9C084}"/>
    <dgm:cxn modelId="{9DAAD282-4C18-4443-AA5B-CFE27B1101EE}" type="presOf" srcId="{8BFADE32-A549-8E48-8421-550D3D607084}" destId="{DA78F510-B238-354D-B64D-3320C144178B}" srcOrd="0" destOrd="0" presId="urn:microsoft.com/office/officeart/2005/8/layout/default"/>
    <dgm:cxn modelId="{E8A5339C-0280-544D-B029-B0248D70A66A}" srcId="{3A4336C7-B699-BE43-9D7A-6594CBB18593}" destId="{CFE78951-CA51-CD44-8A92-0209A5410D64}" srcOrd="0" destOrd="0" parTransId="{2468A33B-02C9-A043-9038-7062A1413470}" sibTransId="{7A9E6A0A-067F-784D-9DDB-FE69FDC616B1}"/>
    <dgm:cxn modelId="{BDF051A5-25FA-714C-92CC-A1B069444673}" type="presOf" srcId="{816C049B-3995-1C40-80F6-1D84C8C2C5E3}" destId="{87E6F83D-3088-EB4C-8550-CC987A5DA31A}" srcOrd="0" destOrd="0" presId="urn:microsoft.com/office/officeart/2005/8/layout/default"/>
    <dgm:cxn modelId="{D0E56CB9-B648-EA41-9AA6-C03B2D46883E}" type="presOf" srcId="{8BE10C9C-C2DA-7C4A-950F-C0EC8F95E51F}" destId="{8BAD01DF-817A-A447-86CC-0165BCD386F2}" srcOrd="0" destOrd="0" presId="urn:microsoft.com/office/officeart/2005/8/layout/default"/>
    <dgm:cxn modelId="{91C7B0B9-44EC-0F48-80FB-07EB5F4329C7}" type="presOf" srcId="{2197D85F-2284-AA46-8203-85017D25EEC2}" destId="{2D21B9C6-9408-AC43-9784-2290FB944106}" srcOrd="0" destOrd="0" presId="urn:microsoft.com/office/officeart/2005/8/layout/default"/>
    <dgm:cxn modelId="{4F9064CC-1468-B042-83B4-20830AC3236D}" srcId="{3A4336C7-B699-BE43-9D7A-6594CBB18593}" destId="{8BFADE32-A549-8E48-8421-550D3D607084}" srcOrd="5" destOrd="0" parTransId="{6CCCC75C-4DE3-E54D-B681-54158A2A369A}" sibTransId="{0B798398-CDEE-5A45-96E6-74C551D76F23}"/>
    <dgm:cxn modelId="{441A8EF6-DFAB-F240-948F-73BA686A2A51}" type="presOf" srcId="{CFE78951-CA51-CD44-8A92-0209A5410D64}" destId="{5FE56FFD-A7A1-4B44-865C-867E85129A55}" srcOrd="0" destOrd="0" presId="urn:microsoft.com/office/officeart/2005/8/layout/default"/>
    <dgm:cxn modelId="{2BC670FE-D4A1-2A40-BC18-1D2843CDC6B0}" srcId="{3A4336C7-B699-BE43-9D7A-6594CBB18593}" destId="{816C049B-3995-1C40-80F6-1D84C8C2C5E3}" srcOrd="1" destOrd="0" parTransId="{69452F8F-6059-F643-81DE-DE1234A7C01E}" sibTransId="{8F69B1C4-10AE-2741-B702-0AA3292CFE21}"/>
    <dgm:cxn modelId="{69D1442D-E67E-7244-931C-B661EE6658A6}" type="presParOf" srcId="{FA257543-71C6-E347-A402-54EEA7393E9A}" destId="{5FE56FFD-A7A1-4B44-865C-867E85129A55}" srcOrd="0" destOrd="0" presId="urn:microsoft.com/office/officeart/2005/8/layout/default"/>
    <dgm:cxn modelId="{7F3DDB9B-D054-F14C-BB5D-109E7B04282B}" type="presParOf" srcId="{FA257543-71C6-E347-A402-54EEA7393E9A}" destId="{9BF98742-5D6D-F849-BB85-DECEFE747AB9}" srcOrd="1" destOrd="0" presId="urn:microsoft.com/office/officeart/2005/8/layout/default"/>
    <dgm:cxn modelId="{4D7BEE54-A0EB-CB40-AB26-B4E679711AF5}" type="presParOf" srcId="{FA257543-71C6-E347-A402-54EEA7393E9A}" destId="{87E6F83D-3088-EB4C-8550-CC987A5DA31A}" srcOrd="2" destOrd="0" presId="urn:microsoft.com/office/officeart/2005/8/layout/default"/>
    <dgm:cxn modelId="{0E44F388-97CA-D943-9EE4-A0956B6C9048}" type="presParOf" srcId="{FA257543-71C6-E347-A402-54EEA7393E9A}" destId="{0ABA6712-1A9F-FA47-9AB5-A4047DAEE77A}" srcOrd="3" destOrd="0" presId="urn:microsoft.com/office/officeart/2005/8/layout/default"/>
    <dgm:cxn modelId="{CC46DBBB-7AC3-9242-BAD5-9B2110051432}" type="presParOf" srcId="{FA257543-71C6-E347-A402-54EEA7393E9A}" destId="{43DFF733-48C0-0E48-B373-5EF5FEABEECC}" srcOrd="4" destOrd="0" presId="urn:microsoft.com/office/officeart/2005/8/layout/default"/>
    <dgm:cxn modelId="{0542DFF6-D78C-0F49-8BE6-A9D77D4186AC}" type="presParOf" srcId="{FA257543-71C6-E347-A402-54EEA7393E9A}" destId="{80F72711-3CB7-6A49-9825-34EB1737A998}" srcOrd="5" destOrd="0" presId="urn:microsoft.com/office/officeart/2005/8/layout/default"/>
    <dgm:cxn modelId="{D26E0BB3-CA02-584E-8737-05845E3C47F7}" type="presParOf" srcId="{FA257543-71C6-E347-A402-54EEA7393E9A}" destId="{8BAD01DF-817A-A447-86CC-0165BCD386F2}" srcOrd="6" destOrd="0" presId="urn:microsoft.com/office/officeart/2005/8/layout/default"/>
    <dgm:cxn modelId="{FA177933-DA10-D146-9505-2B3D6CE1D639}" type="presParOf" srcId="{FA257543-71C6-E347-A402-54EEA7393E9A}" destId="{B3F45A48-720F-5A45-8FCE-D14782BDE4DE}" srcOrd="7" destOrd="0" presId="urn:microsoft.com/office/officeart/2005/8/layout/default"/>
    <dgm:cxn modelId="{8714B1DD-E79F-214B-80C1-EACE474A6C86}" type="presParOf" srcId="{FA257543-71C6-E347-A402-54EEA7393E9A}" destId="{2D21B9C6-9408-AC43-9784-2290FB944106}" srcOrd="8" destOrd="0" presId="urn:microsoft.com/office/officeart/2005/8/layout/default"/>
    <dgm:cxn modelId="{FC83F74F-31AC-964A-AA7D-1FD7F82C6A0F}" type="presParOf" srcId="{FA257543-71C6-E347-A402-54EEA7393E9A}" destId="{E4AC6FF8-E3BB-2C49-AB70-3E6EC48DBBA3}" srcOrd="9" destOrd="0" presId="urn:microsoft.com/office/officeart/2005/8/layout/default"/>
    <dgm:cxn modelId="{8875186A-B781-7145-A82B-0DC5C63A5AE9}" type="presParOf" srcId="{FA257543-71C6-E347-A402-54EEA7393E9A}" destId="{DA78F510-B238-354D-B64D-3320C144178B}" srcOrd="10" destOrd="0" presId="urn:microsoft.com/office/officeart/2005/8/layout/defaul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A215D-3138-D343-AB24-2B9157FCDD63}">
      <dsp:nvSpPr>
        <dsp:cNvPr id="0" name=""/>
        <dsp:cNvSpPr/>
      </dsp:nvSpPr>
      <dsp:spPr>
        <a:xfrm>
          <a:off x="845266" y="421"/>
          <a:ext cx="669529" cy="669529"/>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rtl="0">
            <a:lnSpc>
              <a:spcPct val="90000"/>
            </a:lnSpc>
            <a:spcBef>
              <a:spcPct val="0"/>
            </a:spcBef>
            <a:spcAft>
              <a:spcPct val="35000"/>
            </a:spcAft>
            <a:buNone/>
          </a:pPr>
          <a:r>
            <a:rPr lang="en-CA" sz="900" kern="1200" dirty="0"/>
            <a:t>Edit</a:t>
          </a:r>
        </a:p>
      </dsp:txBody>
      <dsp:txXfrm>
        <a:off x="943316" y="98471"/>
        <a:ext cx="473429" cy="473429"/>
      </dsp:txXfrm>
    </dsp:sp>
    <dsp:sp modelId="{4D115653-D12A-FB4C-B63F-9F46075920BD}">
      <dsp:nvSpPr>
        <dsp:cNvPr id="0" name=""/>
        <dsp:cNvSpPr/>
      </dsp:nvSpPr>
      <dsp:spPr>
        <a:xfrm rot="3600000">
          <a:off x="1339834" y="653603"/>
          <a:ext cx="178531" cy="225966"/>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CA" sz="700" kern="1200"/>
        </a:p>
      </dsp:txBody>
      <dsp:txXfrm>
        <a:off x="1353224" y="675604"/>
        <a:ext cx="124972" cy="135580"/>
      </dsp:txXfrm>
    </dsp:sp>
    <dsp:sp modelId="{13165942-AF47-C74C-ADDE-9E9C0FBB4F29}">
      <dsp:nvSpPr>
        <dsp:cNvPr id="0" name=""/>
        <dsp:cNvSpPr/>
      </dsp:nvSpPr>
      <dsp:spPr>
        <a:xfrm>
          <a:off x="1348457" y="871973"/>
          <a:ext cx="669529" cy="669529"/>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rtl="0">
            <a:lnSpc>
              <a:spcPct val="90000"/>
            </a:lnSpc>
            <a:spcBef>
              <a:spcPct val="0"/>
            </a:spcBef>
            <a:spcAft>
              <a:spcPct val="35000"/>
            </a:spcAft>
            <a:buNone/>
          </a:pPr>
          <a:r>
            <a:rPr lang="en-CA" sz="900" kern="1200" dirty="0"/>
            <a:t>Compile</a:t>
          </a:r>
        </a:p>
      </dsp:txBody>
      <dsp:txXfrm>
        <a:off x="1446507" y="970023"/>
        <a:ext cx="473429" cy="473429"/>
      </dsp:txXfrm>
    </dsp:sp>
    <dsp:sp modelId="{E38D7DE7-7F2D-3245-8F76-D058D769C973}">
      <dsp:nvSpPr>
        <dsp:cNvPr id="0" name=""/>
        <dsp:cNvSpPr/>
      </dsp:nvSpPr>
      <dsp:spPr>
        <a:xfrm rot="10800000">
          <a:off x="1095817" y="1093755"/>
          <a:ext cx="178531" cy="225966"/>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CA" sz="700" kern="1200"/>
        </a:p>
      </dsp:txBody>
      <dsp:txXfrm rot="10800000">
        <a:off x="1149376" y="1138948"/>
        <a:ext cx="124972" cy="135580"/>
      </dsp:txXfrm>
    </dsp:sp>
    <dsp:sp modelId="{3E5715A9-7C56-854F-99DE-352D2DAB10CD}">
      <dsp:nvSpPr>
        <dsp:cNvPr id="0" name=""/>
        <dsp:cNvSpPr/>
      </dsp:nvSpPr>
      <dsp:spPr>
        <a:xfrm>
          <a:off x="342075" y="871973"/>
          <a:ext cx="669529" cy="669529"/>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rtl="0">
            <a:lnSpc>
              <a:spcPct val="90000"/>
            </a:lnSpc>
            <a:spcBef>
              <a:spcPct val="0"/>
            </a:spcBef>
            <a:spcAft>
              <a:spcPct val="35000"/>
            </a:spcAft>
            <a:buNone/>
          </a:pPr>
          <a:r>
            <a:rPr lang="en-CA" sz="900" kern="1200" dirty="0"/>
            <a:t>Test</a:t>
          </a:r>
        </a:p>
      </dsp:txBody>
      <dsp:txXfrm>
        <a:off x="440125" y="970023"/>
        <a:ext cx="473429" cy="473429"/>
      </dsp:txXfrm>
    </dsp:sp>
    <dsp:sp modelId="{FD6ED08E-1646-9E49-AE66-01473BAC66FA}">
      <dsp:nvSpPr>
        <dsp:cNvPr id="0" name=""/>
        <dsp:cNvSpPr/>
      </dsp:nvSpPr>
      <dsp:spPr>
        <a:xfrm rot="18000000">
          <a:off x="836643" y="662354"/>
          <a:ext cx="178531" cy="225966"/>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CA" sz="700" kern="1200"/>
        </a:p>
      </dsp:txBody>
      <dsp:txXfrm>
        <a:off x="850033" y="730739"/>
        <a:ext cx="124972" cy="1355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56FFD-A7A1-4B44-865C-867E85129A55}">
      <dsp:nvSpPr>
        <dsp:cNvPr id="0" name=""/>
        <dsp:cNvSpPr/>
      </dsp:nvSpPr>
      <dsp:spPr>
        <a:xfrm>
          <a:off x="0" y="477933"/>
          <a:ext cx="2549453" cy="1529671"/>
        </a:xfrm>
        <a:prstGeom prst="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bg2"/>
              </a:solidFill>
            </a:rPr>
            <a:t>Polyglot Language Support</a:t>
          </a:r>
        </a:p>
      </dsp:txBody>
      <dsp:txXfrm>
        <a:off x="0" y="477933"/>
        <a:ext cx="2549453" cy="1529671"/>
      </dsp:txXfrm>
    </dsp:sp>
    <dsp:sp modelId="{87E6F83D-3088-EB4C-8550-CC987A5DA31A}">
      <dsp:nvSpPr>
        <dsp:cNvPr id="0" name=""/>
        <dsp:cNvSpPr/>
      </dsp:nvSpPr>
      <dsp:spPr>
        <a:xfrm>
          <a:off x="2804398" y="477933"/>
          <a:ext cx="2549453" cy="1529671"/>
        </a:xfrm>
        <a:prstGeom prst="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bg2"/>
              </a:solidFill>
            </a:rPr>
            <a:t>Built in Browser Based IDE or          Bring your own editor</a:t>
          </a:r>
        </a:p>
      </dsp:txBody>
      <dsp:txXfrm>
        <a:off x="2804398" y="477933"/>
        <a:ext cx="2549453" cy="1529671"/>
      </dsp:txXfrm>
    </dsp:sp>
    <dsp:sp modelId="{43DFF733-48C0-0E48-B373-5EF5FEABEECC}">
      <dsp:nvSpPr>
        <dsp:cNvPr id="0" name=""/>
        <dsp:cNvSpPr/>
      </dsp:nvSpPr>
      <dsp:spPr>
        <a:xfrm>
          <a:off x="5608796" y="477933"/>
          <a:ext cx="2549453" cy="1529671"/>
        </a:xfrm>
        <a:prstGeom prst="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bg2"/>
              </a:solidFill>
            </a:rPr>
            <a:t>Fast Inner Loop capability</a:t>
          </a:r>
        </a:p>
      </dsp:txBody>
      <dsp:txXfrm>
        <a:off x="5608796" y="477933"/>
        <a:ext cx="2549453" cy="1529671"/>
      </dsp:txXfrm>
    </dsp:sp>
    <dsp:sp modelId="{8BAD01DF-817A-A447-86CC-0165BCD386F2}">
      <dsp:nvSpPr>
        <dsp:cNvPr id="0" name=""/>
        <dsp:cNvSpPr/>
      </dsp:nvSpPr>
      <dsp:spPr>
        <a:xfrm>
          <a:off x="0" y="2262550"/>
          <a:ext cx="2549453" cy="1529671"/>
        </a:xfrm>
        <a:prstGeom prst="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bg2"/>
              </a:solidFill>
            </a:rPr>
            <a:t>End to end development via containers</a:t>
          </a:r>
        </a:p>
      </dsp:txBody>
      <dsp:txXfrm>
        <a:off x="0" y="2262550"/>
        <a:ext cx="2549453" cy="1529671"/>
      </dsp:txXfrm>
    </dsp:sp>
    <dsp:sp modelId="{2D21B9C6-9408-AC43-9784-2290FB944106}">
      <dsp:nvSpPr>
        <dsp:cNvPr id="0" name=""/>
        <dsp:cNvSpPr/>
      </dsp:nvSpPr>
      <dsp:spPr>
        <a:xfrm>
          <a:off x="2804398" y="2262550"/>
          <a:ext cx="2549453" cy="1529671"/>
        </a:xfrm>
        <a:prstGeom prst="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bg2"/>
              </a:solidFill>
            </a:rPr>
            <a:t>Automated build and deployment</a:t>
          </a:r>
        </a:p>
      </dsp:txBody>
      <dsp:txXfrm>
        <a:off x="2804398" y="2262550"/>
        <a:ext cx="2549453" cy="1529671"/>
      </dsp:txXfrm>
    </dsp:sp>
    <dsp:sp modelId="{DA78F510-B238-354D-B64D-3320C144178B}">
      <dsp:nvSpPr>
        <dsp:cNvPr id="0" name=""/>
        <dsp:cNvSpPr/>
      </dsp:nvSpPr>
      <dsp:spPr>
        <a:xfrm>
          <a:off x="5608796" y="2262550"/>
          <a:ext cx="2549453" cy="1529671"/>
        </a:xfrm>
        <a:prstGeom prst="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bg2"/>
              </a:solidFill>
            </a:rPr>
            <a:t>Code Intelligence in Real Time</a:t>
          </a:r>
        </a:p>
      </dsp:txBody>
      <dsp:txXfrm>
        <a:off x="5608796" y="2262550"/>
        <a:ext cx="2549453" cy="152967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3B1B1F9-D0CB-FF4D-BEE0-BED1F1FDA196}" type="datetimeFigureOut">
              <a:rPr lang="en-US" smtClean="0"/>
              <a:t>6/11/18</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B1BA3DDA-848E-4542-90FB-F9E770D81D8C}" type="slidenum">
              <a:rPr lang="en-US" smtClean="0"/>
              <a:t>‹#›</a:t>
            </a:fld>
            <a:endParaRPr lang="en-US" dirty="0"/>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26BE012A-D992-5D42-B86E-AA2BC0764EE1}" type="datetimeFigureOut">
              <a:rPr lang="en-US" smtClean="0"/>
              <a:t>6/11/18</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18D02FFD-07D4-5C4F-BD77-921008177348}" type="slidenum">
              <a:rPr lang="en-US" smtClean="0"/>
              <a:t>‹#›</a:t>
            </a:fld>
            <a:endParaRPr lang="en-US" dirty="0"/>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to a presentation on Microclimate. </a:t>
            </a:r>
            <a:r>
              <a:rPr lang="en-CA" dirty="0"/>
              <a:t>It is IBM’s new developer experience platform that helps build end to end, cloud native services using containers for a Kubernetes platform.   The initial release of Microclimate was at the end of March of this year, and we will continue to provide upgrades to it on a continuous delivery stream of monthly or even sooner if there is some great new functionality we want to get out quickly.  It is a free download from the Microclimate website or can be accessed via the IBM Cloud private catalog.</a:t>
            </a:r>
          </a:p>
          <a:p>
            <a:endParaRPr lang="en-CA" dirty="0"/>
          </a:p>
          <a:p>
            <a:r>
              <a:rPr lang="en-CA" dirty="0"/>
              <a:t>In the presentation today, we’ll do a brief introduction and then run through a demo, as seeing is believing and then we’ll come back and talk about the capabilities that we’ve added to provide developers the ability to build awesome cloud native applications.  </a:t>
            </a:r>
          </a:p>
          <a:p>
            <a:endParaRPr lang="en-CA" dirty="0"/>
          </a:p>
          <a:p>
            <a:r>
              <a:rPr lang="en-CA" dirty="0"/>
              <a:t>Just to reiterate – this tools experience is meant to be an end to end experience with Developers in charge!</a:t>
            </a: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792963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Microclimate supports open standards for building services.</a:t>
            </a:r>
          </a:p>
        </p:txBody>
      </p:sp>
      <p:sp>
        <p:nvSpPr>
          <p:cNvPr id="4" name="Slide Number Placeholder 3"/>
          <p:cNvSpPr>
            <a:spLocks noGrp="1"/>
          </p:cNvSpPr>
          <p:nvPr>
            <p:ph type="sldNum" sz="quarter" idx="10"/>
          </p:nvPr>
        </p:nvSpPr>
        <p:spPr/>
        <p:txBody>
          <a:bodyPr/>
          <a:lstStyle/>
          <a:p>
            <a:fld id="{18D02FFD-07D4-5C4F-BD77-921008177348}" type="slidenum">
              <a:rPr lang="en-US" smtClean="0"/>
              <a:t>10</a:t>
            </a:fld>
            <a:endParaRPr lang="en-US" dirty="0"/>
          </a:p>
        </p:txBody>
      </p:sp>
    </p:spTree>
    <p:extLst>
      <p:ext uri="{BB962C8B-B14F-4D97-AF65-F5344CB8AC3E}">
        <p14:creationId xmlns:p14="http://schemas.microsoft.com/office/powerpoint/2010/main" val="953903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key tenets of Microclimates end to end development process is to get started quickly – Microclimate provides quick start samples and import capability for existing services, rapid inner loop iteration, intelligent feedback and diagnostic information and an integrated DevOps pipeline to provide the capability for developers to go end to end quickly.</a:t>
            </a:r>
          </a:p>
          <a:p>
            <a:endParaRPr lang="en-CA" dirty="0"/>
          </a:p>
          <a:p>
            <a:r>
              <a:rPr lang="en-CA" dirty="0"/>
              <a:t>Integration with IBM Cloud private provides the truly end to end experience for this.</a:t>
            </a:r>
          </a:p>
        </p:txBody>
      </p:sp>
      <p:sp>
        <p:nvSpPr>
          <p:cNvPr id="4" name="Slide Number Placeholder 3"/>
          <p:cNvSpPr>
            <a:spLocks noGrp="1"/>
          </p:cNvSpPr>
          <p:nvPr>
            <p:ph type="sldNum" sz="quarter" idx="10"/>
          </p:nvPr>
        </p:nvSpPr>
        <p:spPr/>
        <p:txBody>
          <a:bodyPr/>
          <a:lstStyle/>
          <a:p>
            <a:fld id="{18D02FFD-07D4-5C4F-BD77-921008177348}" type="slidenum">
              <a:rPr lang="en-US" smtClean="0"/>
              <a:t>11</a:t>
            </a:fld>
            <a:endParaRPr lang="en-US" dirty="0"/>
          </a:p>
        </p:txBody>
      </p:sp>
    </p:spTree>
    <p:extLst>
      <p:ext uri="{BB962C8B-B14F-4D97-AF65-F5344CB8AC3E}">
        <p14:creationId xmlns:p14="http://schemas.microsoft.com/office/powerpoint/2010/main" val="613285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8D02FFD-07D4-5C4F-BD77-921008177348}" type="slidenum">
              <a:rPr lang="en-US" smtClean="0"/>
              <a:t>12</a:t>
            </a:fld>
            <a:endParaRPr lang="en-US" dirty="0"/>
          </a:p>
        </p:txBody>
      </p:sp>
    </p:spTree>
    <p:extLst>
      <p:ext uri="{BB962C8B-B14F-4D97-AF65-F5344CB8AC3E}">
        <p14:creationId xmlns:p14="http://schemas.microsoft.com/office/powerpoint/2010/main" val="2669001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8D02FFD-07D4-5C4F-BD77-921008177348}" type="slidenum">
              <a:rPr lang="en-US" smtClean="0"/>
              <a:t>13</a:t>
            </a:fld>
            <a:endParaRPr lang="en-US" dirty="0"/>
          </a:p>
        </p:txBody>
      </p:sp>
    </p:spTree>
    <p:extLst>
      <p:ext uri="{BB962C8B-B14F-4D97-AF65-F5344CB8AC3E}">
        <p14:creationId xmlns:p14="http://schemas.microsoft.com/office/powerpoint/2010/main" val="1850460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Microclimate is investing in Language server protocols.   We open sourced an XML LSP last December which provides value added capability for XML.  What is great about LSPs is that you can plug them into any editor that supports LSPs so you don’t have the m x n problem of having to building language support for each editor as they are a little bit different.  We’ve started with XML, we encourage customers to use LSPs in their editor and you will continue to see us invest in providing cognitive capabilities through LSPs.</a:t>
            </a:r>
          </a:p>
        </p:txBody>
      </p:sp>
      <p:sp>
        <p:nvSpPr>
          <p:cNvPr id="4" name="Slide Number Placeholder 3"/>
          <p:cNvSpPr>
            <a:spLocks noGrp="1"/>
          </p:cNvSpPr>
          <p:nvPr>
            <p:ph type="sldNum" sz="quarter" idx="10"/>
          </p:nvPr>
        </p:nvSpPr>
        <p:spPr/>
        <p:txBody>
          <a:bodyPr/>
          <a:lstStyle/>
          <a:p>
            <a:fld id="{18D02FFD-07D4-5C4F-BD77-921008177348}" type="slidenum">
              <a:rPr lang="en-US" smtClean="0"/>
              <a:t>15</a:t>
            </a:fld>
            <a:endParaRPr lang="en-US" dirty="0"/>
          </a:p>
        </p:txBody>
      </p:sp>
    </p:spTree>
    <p:extLst>
      <p:ext uri="{BB962C8B-B14F-4D97-AF65-F5344CB8AC3E}">
        <p14:creationId xmlns:p14="http://schemas.microsoft.com/office/powerpoint/2010/main" val="2440022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8D02FFD-07D4-5C4F-BD77-921008177348}" type="slidenum">
              <a:rPr lang="en-US" smtClean="0"/>
              <a:t>17</a:t>
            </a:fld>
            <a:endParaRPr lang="en-US" dirty="0"/>
          </a:p>
        </p:txBody>
      </p:sp>
    </p:spTree>
    <p:extLst>
      <p:ext uri="{BB962C8B-B14F-4D97-AF65-F5344CB8AC3E}">
        <p14:creationId xmlns:p14="http://schemas.microsoft.com/office/powerpoint/2010/main" val="1339639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8D02FFD-07D4-5C4F-BD77-921008177348}" type="slidenum">
              <a:rPr lang="en-US" smtClean="0"/>
              <a:t>18</a:t>
            </a:fld>
            <a:endParaRPr lang="en-US" dirty="0"/>
          </a:p>
        </p:txBody>
      </p:sp>
    </p:spTree>
    <p:extLst>
      <p:ext uri="{BB962C8B-B14F-4D97-AF65-F5344CB8AC3E}">
        <p14:creationId xmlns:p14="http://schemas.microsoft.com/office/powerpoint/2010/main" val="314633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8D02FFD-07D4-5C4F-BD77-921008177348}" type="slidenum">
              <a:rPr lang="en-US" smtClean="0"/>
              <a:t>19</a:t>
            </a:fld>
            <a:endParaRPr lang="en-US" dirty="0"/>
          </a:p>
        </p:txBody>
      </p:sp>
    </p:spTree>
    <p:extLst>
      <p:ext uri="{BB962C8B-B14F-4D97-AF65-F5344CB8AC3E}">
        <p14:creationId xmlns:p14="http://schemas.microsoft.com/office/powerpoint/2010/main" val="3075857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8D02FFD-07D4-5C4F-BD77-921008177348}" type="slidenum">
              <a:rPr lang="en-US" smtClean="0"/>
              <a:t>20</a:t>
            </a:fld>
            <a:endParaRPr lang="en-US" dirty="0"/>
          </a:p>
        </p:txBody>
      </p:sp>
    </p:spTree>
    <p:extLst>
      <p:ext uri="{BB962C8B-B14F-4D97-AF65-F5344CB8AC3E}">
        <p14:creationId xmlns:p14="http://schemas.microsoft.com/office/powerpoint/2010/main" val="1275269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8D02FFD-07D4-5C4F-BD77-921008177348}" type="slidenum">
              <a:rPr lang="en-US" smtClean="0"/>
              <a:t>21</a:t>
            </a:fld>
            <a:endParaRPr lang="en-US" dirty="0"/>
          </a:p>
        </p:txBody>
      </p:sp>
    </p:spTree>
    <p:extLst>
      <p:ext uri="{BB962C8B-B14F-4D97-AF65-F5344CB8AC3E}">
        <p14:creationId xmlns:p14="http://schemas.microsoft.com/office/powerpoint/2010/main" val="43428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8D02FFD-07D4-5C4F-BD77-921008177348}" type="slidenum">
              <a:rPr lang="en-US" smtClean="0"/>
              <a:t>2</a:t>
            </a:fld>
            <a:endParaRPr lang="en-US" dirty="0"/>
          </a:p>
        </p:txBody>
      </p:sp>
    </p:spTree>
    <p:extLst>
      <p:ext uri="{BB962C8B-B14F-4D97-AF65-F5344CB8AC3E}">
        <p14:creationId xmlns:p14="http://schemas.microsoft.com/office/powerpoint/2010/main" val="1805737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22</a:t>
            </a:fld>
            <a:endParaRPr lang="en-US" dirty="0"/>
          </a:p>
        </p:txBody>
      </p:sp>
    </p:spTree>
    <p:extLst>
      <p:ext uri="{BB962C8B-B14F-4D97-AF65-F5344CB8AC3E}">
        <p14:creationId xmlns:p14="http://schemas.microsoft.com/office/powerpoint/2010/main" val="262875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250108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24</a:t>
            </a:fld>
            <a:endParaRPr lang="en-US" dirty="0"/>
          </a:p>
        </p:txBody>
      </p:sp>
    </p:spTree>
    <p:extLst>
      <p:ext uri="{BB962C8B-B14F-4D97-AF65-F5344CB8AC3E}">
        <p14:creationId xmlns:p14="http://schemas.microsoft.com/office/powerpoint/2010/main" val="2852759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evolution of cloud, you see applications being created for the cloud (cloud native), or enhanced to take advantage of cloud services in on-premises applications (hybrid cloud). Applications are lifted from on-premises, and running on the cloud (IAAS).  The tools have undergone a similar evolution.  It started off with desktop tools that were very targeted, and provided support for certain runtimes.  Then, it progressed to mixing and matching some DevOps capability like continuous integration.  Now, it has evolved to the 3.0 boot of cloud native tools.  These tools are tightly integrated with the platforms, and take advantage of the capabilities in the cloud itself to leverage new value for applications or services.</a:t>
            </a:r>
          </a:p>
        </p:txBody>
      </p:sp>
      <p:sp>
        <p:nvSpPr>
          <p:cNvPr id="4" name="Slide Number Placeholder 3"/>
          <p:cNvSpPr>
            <a:spLocks noGrp="1"/>
          </p:cNvSpPr>
          <p:nvPr>
            <p:ph type="sldNum" sz="quarter" idx="10"/>
          </p:nvPr>
        </p:nvSpPr>
        <p:spPr/>
        <p:txBody>
          <a:bodyPr/>
          <a:lstStyle/>
          <a:p>
            <a:fld id="{20AED143-1506-434C-B47D-CBF33F177BEB}" type="slidenum">
              <a:rPr lang="en-US" smtClean="0"/>
              <a:t>3</a:t>
            </a:fld>
            <a:endParaRPr lang="en-US" dirty="0"/>
          </a:p>
        </p:txBody>
      </p:sp>
    </p:spTree>
    <p:extLst>
      <p:ext uri="{BB962C8B-B14F-4D97-AF65-F5344CB8AC3E}">
        <p14:creationId xmlns:p14="http://schemas.microsoft.com/office/powerpoint/2010/main" val="1516061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enterprise is looking at their cloud options.  Enterprises want to take advantage of either pushing the operations capability off to the cloud vendor in the case of public clouds or consolidating the operations capability onto an on premise cloud.  A multi cloud capability allows enterprises to take advantage of services that are provided by third party vendors in public while allowing enterprises to take advantage of their existing portfolio.  The tools that enterprises use need to be able to work with both public and private cloud and support enterprises in their multi cloud journey.</a:t>
            </a:r>
          </a:p>
        </p:txBody>
      </p:sp>
      <p:sp>
        <p:nvSpPr>
          <p:cNvPr id="4" name="Slide Number Placeholder 3"/>
          <p:cNvSpPr>
            <a:spLocks noGrp="1"/>
          </p:cNvSpPr>
          <p:nvPr>
            <p:ph type="sldNum" sz="quarter" idx="10"/>
          </p:nvPr>
        </p:nvSpPr>
        <p:spPr/>
        <p:txBody>
          <a:bodyPr/>
          <a:lstStyle/>
          <a:p>
            <a:fld id="{20AED143-1506-434C-B47D-CBF33F177BEB}" type="slidenum">
              <a:rPr lang="en-US" smtClean="0"/>
              <a:t>4</a:t>
            </a:fld>
            <a:endParaRPr lang="en-US" dirty="0"/>
          </a:p>
        </p:txBody>
      </p:sp>
    </p:spTree>
    <p:extLst>
      <p:ext uri="{BB962C8B-B14F-4D97-AF65-F5344CB8AC3E}">
        <p14:creationId xmlns:p14="http://schemas.microsoft.com/office/powerpoint/2010/main" val="768062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want to introduce you to Microclimate.  It is IBM’s new developer experience platform that helps build end to end, cloud native services using containers for a Kubernetes platform.  It is a free tool that can be downloaded from the website noted in this chart or it is in the IBM Cloud private catalog and can be installed directly onto IBM Cloud private and run within a browser based environment (no download needed).</a:t>
            </a:r>
          </a:p>
          <a:p>
            <a:endParaRPr lang="en-CA" dirty="0"/>
          </a:p>
          <a:p>
            <a:r>
              <a:rPr lang="en-CA" dirty="0"/>
              <a:t>We’ll now switch over to a demo to show you Microclimate capability and then we’ll talk more about some of the capabilities that you’ve seen.</a:t>
            </a:r>
          </a:p>
        </p:txBody>
      </p:sp>
      <p:sp>
        <p:nvSpPr>
          <p:cNvPr id="4" name="Slide Number Placeholder 3"/>
          <p:cNvSpPr>
            <a:spLocks noGrp="1"/>
          </p:cNvSpPr>
          <p:nvPr>
            <p:ph type="sldNum" sz="quarter" idx="10"/>
          </p:nvPr>
        </p:nvSpPr>
        <p:spPr/>
        <p:txBody>
          <a:bodyPr/>
          <a:lstStyle/>
          <a:p>
            <a:fld id="{18D02FFD-07D4-5C4F-BD77-921008177348}" type="slidenum">
              <a:rPr lang="en-US" smtClean="0"/>
              <a:t>5</a:t>
            </a:fld>
            <a:endParaRPr lang="en-US" dirty="0"/>
          </a:p>
        </p:txBody>
      </p:sp>
    </p:spTree>
    <p:extLst>
      <p:ext uri="{BB962C8B-B14F-4D97-AF65-F5344CB8AC3E}">
        <p14:creationId xmlns:p14="http://schemas.microsoft.com/office/powerpoint/2010/main" val="4125601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8D02FFD-07D4-5C4F-BD77-921008177348}" type="slidenum">
              <a:rPr lang="en-US" smtClean="0"/>
              <a:t>6</a:t>
            </a:fld>
            <a:endParaRPr lang="en-US" dirty="0"/>
          </a:p>
        </p:txBody>
      </p:sp>
    </p:spTree>
    <p:extLst>
      <p:ext uri="{BB962C8B-B14F-4D97-AF65-F5344CB8AC3E}">
        <p14:creationId xmlns:p14="http://schemas.microsoft.com/office/powerpoint/2010/main" val="109400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Microclimate is meant to be an end to end developer experience.  From getting started quickly with your choice of programming languages and frameworks, to making changes quickly either through the browser based editor Theia, an open source editor, or by your own editor of choice that works with microclimate, building and testing locally, in a lightning fast manner, all in containers to get the service ready to go and then by creating a DevOps pipeline which will do the clean build of your service, run any tests as part of the continuous integration step and deployment out to the various staging environments that have been setup.  Throughout the whole development experience, Microclimate can provide real time insights through its app metrics capability and real time feedback through any Language server protocols (LSPs) that have been integrated into the editor.  Since all development is done in containers from the beginning, the experience is seamless from development to production.</a:t>
            </a:r>
          </a:p>
        </p:txBody>
      </p:sp>
      <p:sp>
        <p:nvSpPr>
          <p:cNvPr id="4" name="Slide Number Placeholder 3"/>
          <p:cNvSpPr>
            <a:spLocks noGrp="1"/>
          </p:cNvSpPr>
          <p:nvPr>
            <p:ph type="sldNum" sz="quarter" idx="10"/>
          </p:nvPr>
        </p:nvSpPr>
        <p:spPr/>
        <p:txBody>
          <a:bodyPr/>
          <a:lstStyle/>
          <a:p>
            <a:fld id="{20AED143-1506-434C-B47D-CBF33F177BEB}" type="slidenum">
              <a:rPr lang="en-US" smtClean="0"/>
              <a:t>7</a:t>
            </a:fld>
            <a:endParaRPr lang="en-US" dirty="0"/>
          </a:p>
        </p:txBody>
      </p:sp>
    </p:spTree>
    <p:extLst>
      <p:ext uri="{BB962C8B-B14F-4D97-AF65-F5344CB8AC3E}">
        <p14:creationId xmlns:p14="http://schemas.microsoft.com/office/powerpoint/2010/main" val="745358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Microclimate can be used for all the key use cases that your enterprise is looking at for developing, enhancing or porting services or applications to the cloud.  Microclimate provides a great getting started experience for multiple languages and frameworks.  It also has the capability to import services or applications via git or disk or archive which allow you to continue to enhance or modernize the services with new capabilities.  Or you can import the service and just use Microclimates DevOps pipeline to push your service or application into the various staging environments into production.  Embracing new agile and DevOps processes.</a:t>
            </a:r>
          </a:p>
        </p:txBody>
      </p:sp>
      <p:sp>
        <p:nvSpPr>
          <p:cNvPr id="4" name="Slide Number Placeholder 3"/>
          <p:cNvSpPr>
            <a:spLocks noGrp="1"/>
          </p:cNvSpPr>
          <p:nvPr>
            <p:ph type="sldNum" sz="quarter" idx="10"/>
          </p:nvPr>
        </p:nvSpPr>
        <p:spPr/>
        <p:txBody>
          <a:bodyPr/>
          <a:lstStyle/>
          <a:p>
            <a:fld id="{20AED143-1506-434C-B47D-CBF33F177BEB}" type="slidenum">
              <a:rPr lang="en-US" smtClean="0"/>
              <a:t>8</a:t>
            </a:fld>
            <a:endParaRPr lang="en-US" dirty="0"/>
          </a:p>
        </p:txBody>
      </p:sp>
    </p:spTree>
    <p:extLst>
      <p:ext uri="{BB962C8B-B14F-4D97-AF65-F5344CB8AC3E}">
        <p14:creationId xmlns:p14="http://schemas.microsoft.com/office/powerpoint/2010/main" val="2152472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enterprises are undergoing a transformation journey.  We recognize there are multiple entry points for those journeys.  Whether it is adopting new technologies such as new architectural patterns such as microservices, new frameworks such as MicroProfile or Spring or new languages like node or swift.  Enterprise are adopting new tools for the software lifecycle process such as docker, git or Jenkins and with that sometimes new processes such as continuous integration, continuous deploy or agile dev models and finally, we know that all enterprises are evaluating clouds and seeing how they can take advantage of different cloud platforms to bring value to their business.</a:t>
            </a:r>
          </a:p>
        </p:txBody>
      </p:sp>
      <p:sp>
        <p:nvSpPr>
          <p:cNvPr id="4" name="Slide Number Placeholder 3"/>
          <p:cNvSpPr>
            <a:spLocks noGrp="1"/>
          </p:cNvSpPr>
          <p:nvPr>
            <p:ph type="sldNum" sz="quarter" idx="10"/>
          </p:nvPr>
        </p:nvSpPr>
        <p:spPr/>
        <p:txBody>
          <a:bodyPr/>
          <a:lstStyle/>
          <a:p>
            <a:fld id="{18D02FFD-07D4-5C4F-BD77-921008177348}" type="slidenum">
              <a:rPr lang="en-US" smtClean="0"/>
              <a:t>9</a:t>
            </a:fld>
            <a:endParaRPr lang="en-US" dirty="0"/>
          </a:p>
        </p:txBody>
      </p:sp>
    </p:spTree>
    <p:extLst>
      <p:ext uri="{BB962C8B-B14F-4D97-AF65-F5344CB8AC3E}">
        <p14:creationId xmlns:p14="http://schemas.microsoft.com/office/powerpoint/2010/main" val="13368434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5" Type="http://schemas.openxmlformats.org/officeDocument/2006/relationships/image" Target="../media/image5.emf"/><Relationship Id="rId4" Type="http://schemas.microsoft.com/office/2007/relationships/hdphoto" Target="../media/hdphoto1.wdp"/></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dirty="0"/>
              <a:t>© 2018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26559850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US" dirty="0"/>
              <a:t>© 2018 IBM Corporation</a:t>
            </a:r>
          </a:p>
        </p:txBody>
      </p:sp>
      <p:sp>
        <p:nvSpPr>
          <p:cNvPr id="4" name="Rectangle 6"/>
          <p:cNvSpPr>
            <a:spLocks noGrp="1" noChangeArrowheads="1"/>
          </p:cNvSpPr>
          <p:nvPr>
            <p:ph type="sldNum" sz="quarter" idx="11"/>
          </p:nvPr>
        </p:nvSpPr>
        <p:spPr>
          <a:ln/>
        </p:spPr>
        <p:txBody>
          <a:bodyPr/>
          <a:lstStyle>
            <a:lvl1pPr>
              <a:defRPr/>
            </a:lvl1pPr>
          </a:lstStyle>
          <a:p>
            <a:pPr>
              <a:defRPr/>
            </a:pPr>
            <a:fld id="{C5BED2DA-C389-B04E-B7DA-90FAE3FB5F4F}" type="slidenum">
              <a:rPr lang="en-US"/>
              <a:pPr>
                <a:defRPr/>
              </a:pPr>
              <a:t>‹#›</a:t>
            </a:fld>
            <a:endParaRPr lang="en-US" dirty="0"/>
          </a:p>
        </p:txBody>
      </p:sp>
    </p:spTree>
    <p:extLst>
      <p:ext uri="{BB962C8B-B14F-4D97-AF65-F5344CB8AC3E}">
        <p14:creationId xmlns:p14="http://schemas.microsoft.com/office/powerpoint/2010/main" val="419142949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28650" y="4767263"/>
            <a:ext cx="2057400" cy="273844"/>
          </a:xfrm>
          <a:prstGeom prst="rect">
            <a:avLst/>
          </a:prstGeom>
        </p:spPr>
        <p:txBody>
          <a:bodyPr/>
          <a:lstStyle>
            <a:lvl1pPr>
              <a:defRPr/>
            </a:lvl1pPr>
          </a:lstStyle>
          <a:p>
            <a:pPr>
              <a:defRPr/>
            </a:pPr>
            <a:endParaRPr lang="en-US" dirty="0"/>
          </a:p>
        </p:txBody>
      </p:sp>
      <p:sp>
        <p:nvSpPr>
          <p:cNvPr id="3" name="Footer Placeholder 4"/>
          <p:cNvSpPr>
            <a:spLocks noGrp="1"/>
          </p:cNvSpPr>
          <p:nvPr>
            <p:ph type="ftr" sz="quarter" idx="11"/>
          </p:nvPr>
        </p:nvSpPr>
        <p:spPr/>
        <p:txBody>
          <a:bodyPr/>
          <a:lstStyle>
            <a:lvl1pPr>
              <a:defRPr/>
            </a:lvl1pPr>
          </a:lstStyle>
          <a:p>
            <a:pPr>
              <a:defRPr/>
            </a:pPr>
            <a:r>
              <a:rPr lang="en-US" dirty="0"/>
              <a:t>© 2018 IBM Corporation</a:t>
            </a:r>
          </a:p>
        </p:txBody>
      </p:sp>
      <p:sp>
        <p:nvSpPr>
          <p:cNvPr id="4" name="Slide Number Placeholder 5"/>
          <p:cNvSpPr>
            <a:spLocks noGrp="1"/>
          </p:cNvSpPr>
          <p:nvPr>
            <p:ph type="sldNum" sz="quarter" idx="12"/>
          </p:nvPr>
        </p:nvSpPr>
        <p:spPr/>
        <p:txBody>
          <a:bodyPr/>
          <a:lstStyle>
            <a:lvl1pPr>
              <a:defRPr/>
            </a:lvl1pPr>
          </a:lstStyle>
          <a:p>
            <a:pPr>
              <a:defRPr/>
            </a:pPr>
            <a:fld id="{2BB066EB-2C69-4AC0-AB21-2B2AADB7CC10}" type="slidenum">
              <a:rPr lang="en-US"/>
              <a:pPr>
                <a:defRPr/>
              </a:pPr>
              <a:t>‹#›</a:t>
            </a:fld>
            <a:endParaRPr lang="en-US" dirty="0"/>
          </a:p>
        </p:txBody>
      </p:sp>
    </p:spTree>
    <p:extLst>
      <p:ext uri="{BB962C8B-B14F-4D97-AF65-F5344CB8AC3E}">
        <p14:creationId xmlns:p14="http://schemas.microsoft.com/office/powerpoint/2010/main" val="386527151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Title and Footer">
    <p:spTree>
      <p:nvGrpSpPr>
        <p:cNvPr id="1" name=""/>
        <p:cNvGrpSpPr/>
        <p:nvPr/>
      </p:nvGrpSpPr>
      <p:grpSpPr>
        <a:xfrm>
          <a:off x="0" y="0"/>
          <a:ext cx="0" cy="0"/>
          <a:chOff x="0" y="0"/>
          <a:chExt cx="0" cy="0"/>
        </a:xfrm>
      </p:grpSpPr>
      <p:sp>
        <p:nvSpPr>
          <p:cNvPr id="162" name="Title Text"/>
          <p:cNvSpPr txBox="1">
            <a:spLocks noGrp="1"/>
          </p:cNvSpPr>
          <p:nvPr>
            <p:ph type="title"/>
          </p:nvPr>
        </p:nvSpPr>
        <p:spPr>
          <a:xfrm>
            <a:off x="447793" y="-1"/>
            <a:ext cx="6096001" cy="617532"/>
          </a:xfrm>
          <a:prstGeom prst="rect">
            <a:avLst/>
          </a:prstGeom>
        </p:spPr>
        <p:txBody>
          <a:bodyPr lIns="0" tIns="0" rIns="0" bIns="0"/>
          <a:lstStyle>
            <a:lvl1pPr algn="l" defTabSz="457200">
              <a:defRPr sz="1350" b="1">
                <a:latin typeface="Helvetica"/>
                <a:ea typeface="Helvetica"/>
                <a:cs typeface="Helvetica"/>
                <a:sym typeface="Helvetica"/>
              </a:defRPr>
            </a:lvl1pPr>
          </a:lstStyle>
          <a:p>
            <a:r>
              <a:t>Title Text</a:t>
            </a:r>
          </a:p>
        </p:txBody>
      </p:sp>
      <p:sp>
        <p:nvSpPr>
          <p:cNvPr id="5" name="Slide Number">
            <a:extLst>
              <a:ext uri="{FF2B5EF4-FFF2-40B4-BE49-F238E27FC236}">
                <a16:creationId xmlns:a16="http://schemas.microsoft.com/office/drawing/2014/main" id="{D488135D-7BD3-4B25-9756-0EC8C55CEBF2}"/>
              </a:ext>
            </a:extLst>
          </p:cNvPr>
          <p:cNvSpPr txBox="1">
            <a:spLocks noGrp="1"/>
          </p:cNvSpPr>
          <p:nvPr>
            <p:ph type="sldNum" sz="quarter" idx="10"/>
          </p:nvPr>
        </p:nvSpPr>
        <p:spPr>
          <a:xfrm>
            <a:off x="6553200" y="4675585"/>
            <a:ext cx="2133600" cy="370284"/>
          </a:xfrm>
        </p:spPr>
        <p:txBody>
          <a:bodyPr wrap="square" lIns="121919" tIns="121919" rIns="121919" bIns="121919" anchor="ctr"/>
          <a:lstStyle>
            <a:lvl1pPr algn="r" defTabSz="457200">
              <a:defRPr sz="1200">
                <a:solidFill>
                  <a:srgbClr val="888888"/>
                </a:solidFill>
                <a:latin typeface="Calibri Light"/>
                <a:ea typeface="Calibri Light"/>
                <a:cs typeface="Calibri Light"/>
                <a:sym typeface="Calibri Light"/>
              </a:defRPr>
            </a:lvl1pPr>
          </a:lstStyle>
          <a:p>
            <a:pPr>
              <a:defRPr/>
            </a:pPr>
            <a:fld id="{A5F18F25-5661-422A-B8A1-D2DE6CD233CC}" type="slidenum">
              <a:rPr/>
              <a:pPr>
                <a:defRPr/>
              </a:pPr>
              <a:t>‹#›</a:t>
            </a:fld>
            <a:endParaRPr dirty="0"/>
          </a:p>
        </p:txBody>
      </p:sp>
    </p:spTree>
    <p:extLst>
      <p:ext uri="{BB962C8B-B14F-4D97-AF65-F5344CB8AC3E}">
        <p14:creationId xmlns:p14="http://schemas.microsoft.com/office/powerpoint/2010/main" val="4153099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dirty="0"/>
              <a:t>© 2018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spTree>
    <p:extLst>
      <p:ext uri="{BB962C8B-B14F-4D97-AF65-F5344CB8AC3E}">
        <p14:creationId xmlns:p14="http://schemas.microsoft.com/office/powerpoint/2010/main" val="211558164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solidFill>
                  <a:srgbClr val="FFFFFF"/>
                </a:solidFill>
              </a:rPr>
              <a:t>© 2018 IBM Corporation</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05408004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228600" y="4826480"/>
            <a:ext cx="4114800" cy="137160"/>
          </a:xfrm>
        </p:spPr>
        <p:txBody>
          <a:bodyPr/>
          <a:lstStyle/>
          <a:p>
            <a:r>
              <a:rPr lang="de-DE">
                <a:solidFill>
                  <a:srgbClr val="FFFFFF"/>
                </a:solidFill>
              </a:rPr>
              <a:t>© 2018 IBM Corporation</a:t>
            </a:r>
            <a:endParaRPr lang="en-US">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solidFill>
                  <a:schemeClr val="tx1"/>
                </a:solidFill>
              </a:defRPr>
            </a:lvl1pPr>
            <a:lvl2pPr>
              <a:spcBef>
                <a:spcPts val="0"/>
              </a:spcBef>
              <a:defRPr>
                <a:solidFill>
                  <a:schemeClr val="tx1"/>
                </a:solidFill>
              </a:defRPr>
            </a:lvl2pPr>
            <a:lvl3pPr>
              <a:spcBef>
                <a:spcPts val="0"/>
              </a:spcBef>
              <a:defRPr>
                <a:solidFill>
                  <a:schemeClr val="tx1"/>
                </a:solidFill>
              </a:defRPr>
            </a:lvl3pPr>
            <a:lvl4pPr>
              <a:spcBef>
                <a:spcPts val="0"/>
              </a:spcBef>
              <a:defRPr>
                <a:solidFill>
                  <a:schemeClr val="tx1"/>
                </a:solidFill>
              </a:defRPr>
            </a:lvl4pPr>
            <a:lvl5pPr>
              <a:spcBef>
                <a:spcPts val="0"/>
              </a:spcBef>
              <a:defRPr>
                <a:solidFill>
                  <a:schemeClr val="tx1"/>
                </a:solidFill>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041914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Divider (with page contents)">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solidFill>
                  <a:schemeClr val="bg2"/>
                </a:solidFill>
              </a:defRPr>
            </a:lvl1pPr>
            <a:lvl2pPr>
              <a:spcBef>
                <a:spcPts val="0"/>
              </a:spcBef>
              <a:defRPr>
                <a:solidFill>
                  <a:schemeClr val="bg2"/>
                </a:solidFill>
              </a:defRPr>
            </a:lvl2pPr>
            <a:lvl3pPr>
              <a:spcBef>
                <a:spcPts val="0"/>
              </a:spcBef>
              <a:defRPr>
                <a:solidFill>
                  <a:schemeClr val="bg2"/>
                </a:solidFill>
              </a:defRPr>
            </a:lvl3pPr>
            <a:lvl4pPr>
              <a:spcBef>
                <a:spcPts val="0"/>
              </a:spcBef>
              <a:defRPr>
                <a:solidFill>
                  <a:schemeClr val="bg2"/>
                </a:solidFill>
              </a:defRPr>
            </a:lvl4pPr>
            <a:lvl5pPr>
              <a:spcBef>
                <a:spcPts val="0"/>
              </a:spcBef>
              <a:defRPr>
                <a:solidFill>
                  <a:schemeClr val="bg2"/>
                </a:solidFill>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7302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2018 IBM Corporation</a:t>
            </a:r>
            <a:endParaRPr lang="en-US">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8684830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2018 IBM Corporation</a:t>
            </a:r>
            <a:endParaRPr lang="en-US">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06284148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Tree>
    <p:extLst>
      <p:ext uri="{BB962C8B-B14F-4D97-AF65-F5344CB8AC3E}">
        <p14:creationId xmlns:p14="http://schemas.microsoft.com/office/powerpoint/2010/main" val="176227366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2018 IBM Corporation</a:t>
            </a:r>
            <a:endParaRPr lang="en-US">
              <a:solidFill>
                <a:srgbClr val="FFFFFF"/>
              </a:solidFill>
            </a:endParaRPr>
          </a:p>
        </p:txBody>
      </p:sp>
    </p:spTree>
    <p:extLst>
      <p:ext uri="{BB962C8B-B14F-4D97-AF65-F5344CB8AC3E}">
        <p14:creationId xmlns:p14="http://schemas.microsoft.com/office/powerpoint/2010/main" val="84109307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30661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76859"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6" name="Text Placeholder 5"/>
          <p:cNvSpPr>
            <a:spLocks noGrp="1"/>
          </p:cNvSpPr>
          <p:nvPr>
            <p:ph type="body" sz="quarter" idx="12"/>
          </p:nvPr>
        </p:nvSpPr>
        <p:spPr>
          <a:xfrm>
            <a:off x="228600" y="1123950"/>
            <a:ext cx="4255928"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649531" y="1123950"/>
            <a:ext cx="4255928"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9214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 2018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76859"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6" name="Text Placeholder 5"/>
          <p:cNvSpPr>
            <a:spLocks noGrp="1"/>
          </p:cNvSpPr>
          <p:nvPr>
            <p:ph type="body" sz="quarter" idx="12"/>
          </p:nvPr>
        </p:nvSpPr>
        <p:spPr>
          <a:xfrm>
            <a:off x="228600" y="1123950"/>
            <a:ext cx="2767711"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3178537" y="1123950"/>
            <a:ext cx="2767711"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p:cNvSpPr>
            <a:spLocks noGrp="1"/>
          </p:cNvSpPr>
          <p:nvPr>
            <p:ph type="body" sz="quarter" idx="14"/>
          </p:nvPr>
        </p:nvSpPr>
        <p:spPr>
          <a:xfrm>
            <a:off x="6137748" y="1125277"/>
            <a:ext cx="2767711"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163564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text (four column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Tree>
    <p:extLst>
      <p:ext uri="{BB962C8B-B14F-4D97-AF65-F5344CB8AC3E}">
        <p14:creationId xmlns:p14="http://schemas.microsoft.com/office/powerpoint/2010/main" val="39338594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Tree>
    <p:extLst>
      <p:ext uri="{BB962C8B-B14F-4D97-AF65-F5344CB8AC3E}">
        <p14:creationId xmlns:p14="http://schemas.microsoft.com/office/powerpoint/2010/main" val="47984885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Tree>
    <p:extLst>
      <p:ext uri="{BB962C8B-B14F-4D97-AF65-F5344CB8AC3E}">
        <p14:creationId xmlns:p14="http://schemas.microsoft.com/office/powerpoint/2010/main" val="6384661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txBox="1">
            <a:spLocks/>
          </p:cNvSpPr>
          <p:nvPr userDrawn="1"/>
        </p:nvSpPr>
        <p:spPr>
          <a:xfrm>
            <a:off x="228600" y="201168"/>
            <a:ext cx="4114800" cy="8557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a:solidFill>
                  <a:srgbClr val="FFFFFF"/>
                </a:solidFill>
              </a:rPr>
              <a:t>Click to edit Master title style</a:t>
            </a:r>
            <a:endParaRPr lang="en-US" dirty="0">
              <a:solidFill>
                <a:srgbClr val="FFFFFF"/>
              </a:solidFill>
            </a:endParaRPr>
          </a:p>
        </p:txBody>
      </p:sp>
    </p:spTree>
    <p:extLst>
      <p:ext uri="{BB962C8B-B14F-4D97-AF65-F5344CB8AC3E}">
        <p14:creationId xmlns:p14="http://schemas.microsoft.com/office/powerpoint/2010/main" val="139385881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txBox="1">
            <a:spLocks/>
          </p:cNvSpPr>
          <p:nvPr userDrawn="1"/>
        </p:nvSpPr>
        <p:spPr>
          <a:xfrm>
            <a:off x="228600" y="201168"/>
            <a:ext cx="4114800" cy="8557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a:solidFill>
                  <a:srgbClr val="FFFFFF"/>
                </a:solidFill>
              </a:rPr>
              <a:t>Click to edit Master title style</a:t>
            </a:r>
            <a:endParaRPr lang="en-US" dirty="0">
              <a:solidFill>
                <a:srgbClr val="FFFFFF"/>
              </a:solidFill>
            </a:endParaRPr>
          </a:p>
        </p:txBody>
      </p:sp>
    </p:spTree>
    <p:extLst>
      <p:ext uri="{BB962C8B-B14F-4D97-AF65-F5344CB8AC3E}">
        <p14:creationId xmlns:p14="http://schemas.microsoft.com/office/powerpoint/2010/main" val="182807940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228600" y="4826480"/>
            <a:ext cx="4114800" cy="137160"/>
          </a:xfrm>
        </p:spPr>
        <p:txBody>
          <a:bodyPr/>
          <a:lstStyle/>
          <a:p>
            <a:r>
              <a:rPr lang="de-DE">
                <a:solidFill>
                  <a:srgbClr val="FFFFFF"/>
                </a:solidFill>
              </a:rPr>
              <a:t>© 2018 IBM Corporation</a:t>
            </a:r>
            <a:endParaRPr lang="en-US">
              <a:solidFill>
                <a:srgbClr val="FFFFFF"/>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tx1"/>
                </a:solidFill>
              </a:defRPr>
            </a:lvl1pPr>
            <a:lvl2pPr marL="0" indent="0">
              <a:spcBef>
                <a:spcPts val="1100"/>
              </a:spcBef>
              <a:buFontTx/>
              <a:buNone/>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txBox="1">
            <a:spLocks/>
          </p:cNvSpPr>
          <p:nvPr userDrawn="1"/>
        </p:nvSpPr>
        <p:spPr>
          <a:xfrm>
            <a:off x="228600" y="177546"/>
            <a:ext cx="4114800" cy="8557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solidFill>
                  <a:srgbClr val="FFFFFF"/>
                </a:solidFill>
              </a:rPr>
              <a:t>Click to edit Master title style</a:t>
            </a:r>
          </a:p>
        </p:txBody>
      </p:sp>
    </p:spTree>
    <p:extLst>
      <p:ext uri="{BB962C8B-B14F-4D97-AF65-F5344CB8AC3E}">
        <p14:creationId xmlns:p14="http://schemas.microsoft.com/office/powerpoint/2010/main" val="19147401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5"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Tree>
    <p:extLst>
      <p:ext uri="{BB962C8B-B14F-4D97-AF65-F5344CB8AC3E}">
        <p14:creationId xmlns:p14="http://schemas.microsoft.com/office/powerpoint/2010/main" val="191950739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1"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Tree>
    <p:extLst>
      <p:ext uri="{BB962C8B-B14F-4D97-AF65-F5344CB8AC3E}">
        <p14:creationId xmlns:p14="http://schemas.microsoft.com/office/powerpoint/2010/main" val="86986397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399162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 2018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6941900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0172994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Tree>
    <p:extLst>
      <p:ext uri="{BB962C8B-B14F-4D97-AF65-F5344CB8AC3E}">
        <p14:creationId xmlns:p14="http://schemas.microsoft.com/office/powerpoint/2010/main" val="29832762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p:spPr>
        <p:txBody>
          <a:bodyPr vert="horz" lIns="0" tIns="0" rIns="0" bIns="0" rtlCol="0" anchor="t" anchorCtr="0">
            <a:noAutofit/>
          </a:bodyPr>
          <a:lstStyle>
            <a:lvl1pPr>
              <a:defRPr lang="en-US" sz="2400" dirty="0" smtClean="0">
                <a:latin typeface="+mj-lt"/>
              </a:defRPr>
            </a:lvl1pPr>
          </a:lstStyle>
          <a:p>
            <a:pPr lvl="0">
              <a:lnSpc>
                <a:spcPct val="90000"/>
              </a:lnSpc>
              <a:spcBef>
                <a:spcPct val="0"/>
              </a:spcBef>
            </a:pPr>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Tree>
    <p:extLst>
      <p:ext uri="{BB962C8B-B14F-4D97-AF65-F5344CB8AC3E}">
        <p14:creationId xmlns:p14="http://schemas.microsoft.com/office/powerpoint/2010/main" val="144188144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589799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974972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126123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89196198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Tree>
    <p:extLst>
      <p:ext uri="{BB962C8B-B14F-4D97-AF65-F5344CB8AC3E}">
        <p14:creationId xmlns:p14="http://schemas.microsoft.com/office/powerpoint/2010/main" val="134500439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34658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 2018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24622661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10" name="Subtitle 2"/>
          <p:cNvSpPr txBox="1"/>
          <p:nvPr/>
        </p:nvSpPr>
        <p:spPr>
          <a:xfrm>
            <a:off x="95250" y="4868503"/>
            <a:ext cx="1074382" cy="214672"/>
          </a:xfrm>
          <a:prstGeom prst="rect">
            <a:avLst/>
          </a:prstGeom>
          <a:ln w="12700">
            <a:miter lim="400000"/>
          </a:ln>
          <a:extLst>
            <a:ext uri="{C572A759-6A51-4108-AA02-DFA0A04FC94B}">
              <ma14:wrappingTextBoxFlag xmlns="" xmlns:ma14="http://schemas.microsoft.com/office/mac/drawingml/2011/main" val="1"/>
            </a:ext>
          </a:extLst>
        </p:spPr>
        <p:txBody>
          <a:bodyPr lIns="34289" tIns="34289" rIns="34289" bIns="34289">
            <a:spAutoFit/>
          </a:bodyPr>
          <a:lstStyle/>
          <a:p>
            <a:pPr>
              <a:lnSpc>
                <a:spcPct val="90000"/>
              </a:lnSpc>
              <a:defRPr sz="1400">
                <a:solidFill>
                  <a:srgbClr val="1FB3CF"/>
                </a:solidFill>
                <a:latin typeface="+mn-lt"/>
                <a:ea typeface="+mn-ea"/>
                <a:cs typeface="+mn-cs"/>
                <a:sym typeface="Arial"/>
              </a:defRPr>
            </a:pPr>
            <a:r>
              <a:rPr sz="1050">
                <a:solidFill>
                  <a:srgbClr val="1FB3CF"/>
                </a:solidFill>
                <a:sym typeface="Arial"/>
              </a:rPr>
              <a:t>IBM </a:t>
            </a:r>
            <a:r>
              <a:rPr sz="1050" b="1">
                <a:solidFill>
                  <a:srgbClr val="1FB3CF"/>
                </a:solidFill>
                <a:sym typeface="Arial"/>
              </a:rPr>
              <a:t>Cloud</a:t>
            </a:r>
          </a:p>
        </p:txBody>
      </p:sp>
      <p:pic>
        <p:nvPicPr>
          <p:cNvPr id="312" name="ibm_logo_dark blue-01.png" descr="ibm_logo_dark blue-01.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rot="5400000">
            <a:off x="8787989" y="4787490"/>
            <a:ext cx="142877" cy="378646"/>
          </a:xfrm>
          <a:prstGeom prst="rect">
            <a:avLst/>
          </a:prstGeom>
          <a:ln w="12700">
            <a:miter lim="400000"/>
          </a:ln>
        </p:spPr>
      </p:pic>
      <p:sp>
        <p:nvSpPr>
          <p:cNvPr id="313" name="Line"/>
          <p:cNvSpPr/>
          <p:nvPr/>
        </p:nvSpPr>
        <p:spPr>
          <a:xfrm>
            <a:off x="0" y="4795838"/>
            <a:ext cx="9144002" cy="0"/>
          </a:xfrm>
          <a:prstGeom prst="line">
            <a:avLst/>
          </a:prstGeom>
          <a:ln w="25400">
            <a:solidFill>
              <a:schemeClr val="accent5"/>
            </a:solidFill>
            <a:miter/>
          </a:ln>
        </p:spPr>
        <p:txBody>
          <a:bodyPr lIns="34289" tIns="34289" rIns="34289" bIns="34289"/>
          <a:lstStyle/>
          <a:p>
            <a:endParaRPr sz="1013">
              <a:solidFill>
                <a:srgbClr val="000000"/>
              </a:solidFill>
            </a:endParaRPr>
          </a:p>
        </p:txBody>
      </p:sp>
      <p:sp>
        <p:nvSpPr>
          <p:cNvPr id="314" name="Slide title"/>
          <p:cNvSpPr txBox="1">
            <a:spLocks noGrp="1"/>
          </p:cNvSpPr>
          <p:nvPr>
            <p:ph type="body" sz="quarter" idx="13"/>
          </p:nvPr>
        </p:nvSpPr>
        <p:spPr>
          <a:xfrm>
            <a:off x="190500" y="190501"/>
            <a:ext cx="3018187" cy="390917"/>
          </a:xfrm>
          <a:prstGeom prst="rect">
            <a:avLst/>
          </a:prstGeom>
        </p:spPr>
        <p:txBody>
          <a:bodyPr lIns="45718" tIns="45718" rIns="45718" bIns="45718"/>
          <a:lstStyle>
            <a:lvl1pPr defTabSz="582930">
              <a:lnSpc>
                <a:spcPct val="90000"/>
              </a:lnSpc>
              <a:defRPr sz="2250" b="1">
                <a:solidFill>
                  <a:schemeClr val="accent4"/>
                </a:solidFill>
              </a:defRPr>
            </a:lvl1pPr>
          </a:lstStyle>
          <a:p>
            <a:r>
              <a:t>Slide title</a:t>
            </a:r>
          </a:p>
        </p:txBody>
      </p:sp>
    </p:spTree>
    <p:extLst>
      <p:ext uri="{BB962C8B-B14F-4D97-AF65-F5344CB8AC3E}">
        <p14:creationId xmlns:p14="http://schemas.microsoft.com/office/powerpoint/2010/main" val="1275139260"/>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7"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 2018 IBM Corporation</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33328413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 2018 IBM Corporation</a:t>
            </a:r>
            <a:endParaRPr lang="en-US">
              <a:solidFill>
                <a:srgbClr val="000000"/>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Tree>
    <p:extLst>
      <p:ext uri="{BB962C8B-B14F-4D97-AF65-F5344CB8AC3E}">
        <p14:creationId xmlns:p14="http://schemas.microsoft.com/office/powerpoint/2010/main" val="147176786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 2018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1883305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615715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86584373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39152642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Tree>
    <p:extLst>
      <p:ext uri="{BB962C8B-B14F-4D97-AF65-F5344CB8AC3E}">
        <p14:creationId xmlns:p14="http://schemas.microsoft.com/office/powerpoint/2010/main" val="176993869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2018 IBM Corporation</a:t>
            </a:r>
            <a:endParaRPr lang="en-US">
              <a:solidFill>
                <a:srgbClr val="000000"/>
              </a:solidFill>
            </a:endParaRPr>
          </a:p>
        </p:txBody>
      </p:sp>
    </p:spTree>
    <p:extLst>
      <p:ext uri="{BB962C8B-B14F-4D97-AF65-F5344CB8AC3E}">
        <p14:creationId xmlns:p14="http://schemas.microsoft.com/office/powerpoint/2010/main" val="10392006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 2018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71751308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64681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67819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273671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960453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154746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095620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25774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81464286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Tree>
    <p:extLst>
      <p:ext uri="{BB962C8B-B14F-4D97-AF65-F5344CB8AC3E}">
        <p14:creationId xmlns:p14="http://schemas.microsoft.com/office/powerpoint/2010/main" val="724270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 2018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Tree>
    <p:extLst>
      <p:ext uri="{BB962C8B-B14F-4D97-AF65-F5344CB8AC3E}">
        <p14:creationId xmlns:p14="http://schemas.microsoft.com/office/powerpoint/2010/main" val="10790156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Tree>
    <p:extLst>
      <p:ext uri="{BB962C8B-B14F-4D97-AF65-F5344CB8AC3E}">
        <p14:creationId xmlns:p14="http://schemas.microsoft.com/office/powerpoint/2010/main" val="115877603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6497007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2018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7746738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2018 IBM Corporation</a:t>
            </a:r>
            <a:endParaRPr lang="en-US">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0249371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7331385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2018 IBM Corporation</a:t>
            </a:r>
            <a:endParaRPr lang="en-US">
              <a:solidFill>
                <a:srgbClr val="FFFFFF"/>
              </a:solidFill>
            </a:endParaRPr>
          </a:p>
        </p:txBody>
      </p:sp>
    </p:spTree>
    <p:extLst>
      <p:ext uri="{BB962C8B-B14F-4D97-AF65-F5344CB8AC3E}">
        <p14:creationId xmlns:p14="http://schemas.microsoft.com/office/powerpoint/2010/main" val="179459350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2018 IBM Corporation</a:t>
            </a:r>
            <a:endParaRPr lang="en-US">
              <a:solidFill>
                <a:srgbClr val="FFFFFF"/>
              </a:solidFill>
            </a:endParaRPr>
          </a:p>
        </p:txBody>
      </p:sp>
    </p:spTree>
    <p:extLst>
      <p:ext uri="{BB962C8B-B14F-4D97-AF65-F5344CB8AC3E}">
        <p14:creationId xmlns:p14="http://schemas.microsoft.com/office/powerpoint/2010/main" val="141391507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82006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71512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 2018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784121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6255363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77771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23716974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Tree>
    <p:extLst>
      <p:ext uri="{BB962C8B-B14F-4D97-AF65-F5344CB8AC3E}">
        <p14:creationId xmlns:p14="http://schemas.microsoft.com/office/powerpoint/2010/main" val="31273290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97457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109737258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15826425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14" name="Slide title"/>
          <p:cNvSpPr txBox="1">
            <a:spLocks noGrp="1"/>
          </p:cNvSpPr>
          <p:nvPr>
            <p:ph type="body" sz="quarter" idx="13"/>
          </p:nvPr>
        </p:nvSpPr>
        <p:spPr>
          <a:xfrm>
            <a:off x="190501" y="190502"/>
            <a:ext cx="3018187" cy="390917"/>
          </a:xfrm>
          <a:prstGeom prst="rect">
            <a:avLst/>
          </a:prstGeom>
        </p:spPr>
        <p:txBody>
          <a:bodyPr lIns="45718" tIns="45718" rIns="45718" bIns="45718"/>
          <a:lstStyle>
            <a:lvl1pPr defTabSz="582916">
              <a:lnSpc>
                <a:spcPct val="90000"/>
              </a:lnSpc>
              <a:buNone/>
              <a:defRPr sz="2250" b="1">
                <a:solidFill>
                  <a:schemeClr val="accent4"/>
                </a:solidFill>
              </a:defRPr>
            </a:lvl1pPr>
          </a:lstStyle>
          <a:p>
            <a:r>
              <a:rPr dirty="0"/>
              <a:t>Slide title</a:t>
            </a:r>
          </a:p>
        </p:txBody>
      </p:sp>
    </p:spTree>
    <p:extLst>
      <p:ext uri="{BB962C8B-B14F-4D97-AF65-F5344CB8AC3E}">
        <p14:creationId xmlns:p14="http://schemas.microsoft.com/office/powerpoint/2010/main" val="96263185"/>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Title and Footer">
    <p:spTree>
      <p:nvGrpSpPr>
        <p:cNvPr id="1" name=""/>
        <p:cNvGrpSpPr/>
        <p:nvPr/>
      </p:nvGrpSpPr>
      <p:grpSpPr>
        <a:xfrm>
          <a:off x="0" y="0"/>
          <a:ext cx="0" cy="0"/>
          <a:chOff x="0" y="0"/>
          <a:chExt cx="0" cy="0"/>
        </a:xfrm>
      </p:grpSpPr>
      <p:sp>
        <p:nvSpPr>
          <p:cNvPr id="3" name="Line">
            <a:extLst>
              <a:ext uri="{FF2B5EF4-FFF2-40B4-BE49-F238E27FC236}">
                <a16:creationId xmlns:a16="http://schemas.microsoft.com/office/drawing/2014/main" id="{F2912E61-DC8C-445A-B202-5666F5BFD7FD}"/>
              </a:ext>
            </a:extLst>
          </p:cNvPr>
          <p:cNvSpPr>
            <a:spLocks noChangeShapeType="1"/>
          </p:cNvSpPr>
          <p:nvPr/>
        </p:nvSpPr>
        <p:spPr bwMode="auto">
          <a:xfrm flipH="1" flipV="1">
            <a:off x="400052" y="561975"/>
            <a:ext cx="8318897" cy="0"/>
          </a:xfrm>
          <a:prstGeom prst="line">
            <a:avLst/>
          </a:prstGeom>
          <a:noFill/>
          <a:ln w="25400">
            <a:solidFill>
              <a:srgbClr val="E0E0E0"/>
            </a:solidFill>
            <a:round/>
            <a:headEnd/>
            <a:tailEnd/>
          </a:ln>
          <a:extLst>
            <a:ext uri="{909E8E84-426E-40DD-AFC4-6F175D3DCCD1}">
              <a14:hiddenFill xmlns:a14="http://schemas.microsoft.com/office/drawing/2010/main">
                <a:noFill/>
              </a14:hiddenFill>
            </a:ext>
          </a:extLst>
        </p:spPr>
        <p:txBody>
          <a:bodyPr lIns="45720" tIns="45720" rIns="45720" bIns="45720"/>
          <a:lstStyle/>
          <a:p>
            <a:pPr defTabSz="685800"/>
            <a:endParaRPr lang="en-CA" sz="1013">
              <a:solidFill>
                <a:srgbClr val="000000"/>
              </a:solidFill>
            </a:endParaRPr>
          </a:p>
        </p:txBody>
      </p:sp>
      <p:pic>
        <p:nvPicPr>
          <p:cNvPr id="4" name="Image" descr="Image">
            <a:extLst>
              <a:ext uri="{FF2B5EF4-FFF2-40B4-BE49-F238E27FC236}">
                <a16:creationId xmlns:a16="http://schemas.microsoft.com/office/drawing/2014/main" id="{B8365D2A-1657-4D61-9710-AA702FECF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6758" y="96442"/>
            <a:ext cx="422672"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62" name="Title Text"/>
          <p:cNvSpPr txBox="1">
            <a:spLocks noGrp="1"/>
          </p:cNvSpPr>
          <p:nvPr>
            <p:ph type="title"/>
          </p:nvPr>
        </p:nvSpPr>
        <p:spPr>
          <a:xfrm>
            <a:off x="447794" y="-1"/>
            <a:ext cx="6096001" cy="617532"/>
          </a:xfrm>
          <a:prstGeom prst="rect">
            <a:avLst/>
          </a:prstGeom>
        </p:spPr>
        <p:txBody>
          <a:bodyPr lIns="0" tIns="0" rIns="0" bIns="0"/>
          <a:lstStyle>
            <a:lvl1pPr algn="l" defTabSz="457189">
              <a:defRPr sz="1350" b="1">
                <a:latin typeface="Helvetica"/>
                <a:ea typeface="Helvetica"/>
                <a:cs typeface="Helvetica"/>
                <a:sym typeface="Helvetica"/>
              </a:defRPr>
            </a:lvl1pPr>
          </a:lstStyle>
          <a:p>
            <a:r>
              <a:t>Title Text</a:t>
            </a:r>
          </a:p>
        </p:txBody>
      </p:sp>
      <p:sp>
        <p:nvSpPr>
          <p:cNvPr id="5" name="Slide Number">
            <a:extLst>
              <a:ext uri="{FF2B5EF4-FFF2-40B4-BE49-F238E27FC236}">
                <a16:creationId xmlns:a16="http://schemas.microsoft.com/office/drawing/2014/main" id="{D488135D-7BD3-4B25-9756-0EC8C55CEBF2}"/>
              </a:ext>
            </a:extLst>
          </p:cNvPr>
          <p:cNvSpPr txBox="1">
            <a:spLocks noGrp="1"/>
          </p:cNvSpPr>
          <p:nvPr>
            <p:ph type="sldNum" sz="quarter" idx="10"/>
          </p:nvPr>
        </p:nvSpPr>
        <p:spPr>
          <a:xfrm>
            <a:off x="6553200" y="4675585"/>
            <a:ext cx="2133600" cy="370284"/>
          </a:xfrm>
        </p:spPr>
        <p:txBody>
          <a:bodyPr wrap="square" lIns="121919" tIns="121919" rIns="121919" bIns="121919" anchor="ctr"/>
          <a:lstStyle>
            <a:lvl1pPr algn="r" defTabSz="457189">
              <a:defRPr sz="1200">
                <a:solidFill>
                  <a:srgbClr val="888888"/>
                </a:solidFill>
                <a:latin typeface="Calibri Light"/>
                <a:ea typeface="Calibri Light"/>
                <a:cs typeface="Calibri Light"/>
                <a:sym typeface="Calibri Light"/>
              </a:defRPr>
            </a:lvl1pPr>
          </a:lstStyle>
          <a:p>
            <a:pPr>
              <a:defRPr/>
            </a:pPr>
            <a:fld id="{A5F18F25-5661-422A-B8A1-D2DE6CD233CC}" type="slidenum">
              <a:rPr/>
              <a:pPr>
                <a:defRPr/>
              </a:pPr>
              <a:t>‹#›</a:t>
            </a:fld>
            <a:endParaRPr/>
          </a:p>
        </p:txBody>
      </p:sp>
    </p:spTree>
    <p:extLst>
      <p:ext uri="{BB962C8B-B14F-4D97-AF65-F5344CB8AC3E}">
        <p14:creationId xmlns:p14="http://schemas.microsoft.com/office/powerpoint/2010/main" val="9331169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 2018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 2018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 2018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 2018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 2018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 2018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 2018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 2018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 2018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74246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 2018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 2018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 2018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9486" r="3968" b="9486"/>
          <a:stretch/>
        </p:blipFill>
        <p:spPr>
          <a:xfrm>
            <a:off x="0" y="0"/>
            <a:ext cx="9144000" cy="5143500"/>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 2018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619146" y="216481"/>
            <a:ext cx="1297868" cy="179016"/>
          </a:xfrm>
          <a:prstGeom prst="rect">
            <a:avLst/>
          </a:prstGeom>
        </p:spPr>
      </p:pic>
    </p:spTree>
    <p:extLst>
      <p:ext uri="{BB962C8B-B14F-4D97-AF65-F5344CB8AC3E}">
        <p14:creationId xmlns:p14="http://schemas.microsoft.com/office/powerpoint/2010/main" val="560350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dirty="0"/>
              <a:t>©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Tree>
    <p:extLst>
      <p:ext uri="{BB962C8B-B14F-4D97-AF65-F5344CB8AC3E}">
        <p14:creationId xmlns:p14="http://schemas.microsoft.com/office/powerpoint/2010/main" val="10223381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 2018 IBM Corporation</a:t>
            </a:r>
            <a:endParaRPr lang="en-US" dirty="0"/>
          </a:p>
        </p:txBody>
      </p:sp>
    </p:spTree>
    <p:extLst>
      <p:ext uri="{BB962C8B-B14F-4D97-AF65-F5344CB8AC3E}">
        <p14:creationId xmlns:p14="http://schemas.microsoft.com/office/powerpoint/2010/main" val="4198038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Tree>
    <p:extLst>
      <p:ext uri="{BB962C8B-B14F-4D97-AF65-F5344CB8AC3E}">
        <p14:creationId xmlns:p14="http://schemas.microsoft.com/office/powerpoint/2010/main" val="13540695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Tree>
    <p:extLst>
      <p:ext uri="{BB962C8B-B14F-4D97-AF65-F5344CB8AC3E}">
        <p14:creationId xmlns:p14="http://schemas.microsoft.com/office/powerpoint/2010/main" val="9626355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Tree>
    <p:extLst>
      <p:ext uri="{BB962C8B-B14F-4D97-AF65-F5344CB8AC3E}">
        <p14:creationId xmlns:p14="http://schemas.microsoft.com/office/powerpoint/2010/main" val="202147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Tree>
    <p:extLst>
      <p:ext uri="{BB962C8B-B14F-4D97-AF65-F5344CB8AC3E}">
        <p14:creationId xmlns:p14="http://schemas.microsoft.com/office/powerpoint/2010/main" val="15515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 2018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Tree>
    <p:extLst>
      <p:ext uri="{BB962C8B-B14F-4D97-AF65-F5344CB8AC3E}">
        <p14:creationId xmlns:p14="http://schemas.microsoft.com/office/powerpoint/2010/main" val="6151219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Tree>
    <p:extLst>
      <p:ext uri="{BB962C8B-B14F-4D97-AF65-F5344CB8AC3E}">
        <p14:creationId xmlns:p14="http://schemas.microsoft.com/office/powerpoint/2010/main" val="18032340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2018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7"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r>
              <a:rPr lang="en-US" dirty="0"/>
              <a:t>© 2018 IBM Corporation</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dirty="0"/>
          </a:p>
        </p:txBody>
      </p:sp>
    </p:spTree>
    <p:extLst>
      <p:ext uri="{BB962C8B-B14F-4D97-AF65-F5344CB8AC3E}">
        <p14:creationId xmlns:p14="http://schemas.microsoft.com/office/powerpoint/2010/main" val="2247149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 2018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t>©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 2018 IBM Corporation</a:t>
            </a:r>
            <a:endParaRPr lang="en-US" dirty="0"/>
          </a:p>
        </p:txBody>
      </p:sp>
    </p:spTree>
    <p:extLst>
      <p:ext uri="{BB962C8B-B14F-4D97-AF65-F5344CB8AC3E}">
        <p14:creationId xmlns:p14="http://schemas.microsoft.com/office/powerpoint/2010/main" val="91269824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 2018 IBM Corporation</a:t>
            </a:r>
            <a:endParaRPr lang="en-US" dirty="0"/>
          </a:p>
        </p:txBody>
      </p:sp>
    </p:spTree>
    <p:extLst>
      <p:ext uri="{BB962C8B-B14F-4D97-AF65-F5344CB8AC3E}">
        <p14:creationId xmlns:p14="http://schemas.microsoft.com/office/powerpoint/2010/main" val="2437636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49253604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1651282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 2018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117138711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14536750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 2018 IBM Corporation</a:t>
            </a:r>
            <a:endParaRPr lang="en-US" dirty="0"/>
          </a:p>
        </p:txBody>
      </p:sp>
    </p:spTree>
    <p:extLst>
      <p:ext uri="{BB962C8B-B14F-4D97-AF65-F5344CB8AC3E}">
        <p14:creationId xmlns:p14="http://schemas.microsoft.com/office/powerpoint/2010/main" val="15027498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theme" Target="../theme/theme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theme" Target="../theme/theme3.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8" Type="http://schemas.openxmlformats.org/officeDocument/2006/relationships/slideLayout" Target="../slideLayouts/slideLayout79.xml"/><Relationship Id="rId3"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34" Type="http://schemas.openxmlformats.org/officeDocument/2006/relationships/theme" Target="../theme/theme5.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8" Type="http://schemas.openxmlformats.org/officeDocument/2006/relationships/slideLayout" Target="../slideLayouts/slideLayout11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21" Type="http://schemas.openxmlformats.org/officeDocument/2006/relationships/slideLayout" Target="../slideLayouts/slideLayout163.xml"/><Relationship Id="rId34" Type="http://schemas.openxmlformats.org/officeDocument/2006/relationships/slideLayout" Target="../slideLayouts/slideLayout176.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slideLayout" Target="../slideLayouts/slideLayout175.xml"/><Relationship Id="rId38" Type="http://schemas.openxmlformats.org/officeDocument/2006/relationships/theme" Target="../theme/theme6.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29" Type="http://schemas.openxmlformats.org/officeDocument/2006/relationships/slideLayout" Target="../slideLayouts/slideLayout171.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slideLayout" Target="../slideLayouts/slideLayout174.xml"/><Relationship Id="rId37" Type="http://schemas.openxmlformats.org/officeDocument/2006/relationships/slideLayout" Target="../slideLayouts/slideLayout179.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36" Type="http://schemas.openxmlformats.org/officeDocument/2006/relationships/slideLayout" Target="../slideLayouts/slideLayout178.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31" Type="http://schemas.openxmlformats.org/officeDocument/2006/relationships/slideLayout" Target="../slideLayouts/slideLayout173.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35" Type="http://schemas.openxmlformats.org/officeDocument/2006/relationships/slideLayout" Target="../slideLayouts/slideLayout177.xml"/><Relationship Id="rId8" Type="http://schemas.openxmlformats.org/officeDocument/2006/relationships/slideLayout" Target="../slideLayouts/slideLayout150.xml"/><Relationship Id="rId3" Type="http://schemas.openxmlformats.org/officeDocument/2006/relationships/slideLayout" Target="../slideLayouts/slideLayout1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 2018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dirty="0"/>
              <a:t>© 2018 IBM Corporation</a:t>
            </a:r>
            <a:endParaRPr lang="en-US" dirty="0"/>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 id="2147483826" r:id="rId36"/>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 2018 IBM Corporation</a:t>
            </a:r>
            <a:endParaRPr lang="en-US" dirty="0"/>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 id="2147483901" r:id="rId36"/>
    <p:sldLayoutId id="2147483903" r:id="rId37"/>
    <p:sldLayoutId id="2147483904" r:id="rId38"/>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 2018 IBM Corporation</a:t>
            </a:r>
            <a:endParaRPr lang="en-US" dirty="0"/>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dirty="0">
                <a:solidFill>
                  <a:srgbClr val="FFFFFF"/>
                </a:solidFill>
              </a:rPr>
              <a:t>© 2018 IBM Corporation</a:t>
            </a:r>
            <a:endParaRPr lang="en-US" dirty="0">
              <a:solidFill>
                <a:srgbClr val="FFFFFF"/>
              </a:solidFill>
            </a:endParaRPr>
          </a:p>
        </p:txBody>
      </p:sp>
    </p:spTree>
    <p:extLst>
      <p:ext uri="{BB962C8B-B14F-4D97-AF65-F5344CB8AC3E}">
        <p14:creationId xmlns:p14="http://schemas.microsoft.com/office/powerpoint/2010/main" val="180102595"/>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 id="2147483850" r:id="rId22"/>
    <p:sldLayoutId id="2147483851" r:id="rId23"/>
    <p:sldLayoutId id="2147483852" r:id="rId24"/>
    <p:sldLayoutId id="2147483853" r:id="rId25"/>
    <p:sldLayoutId id="2147483854" r:id="rId26"/>
    <p:sldLayoutId id="2147483855" r:id="rId27"/>
    <p:sldLayoutId id="2147483856" r:id="rId28"/>
    <p:sldLayoutId id="2147483857" r:id="rId29"/>
    <p:sldLayoutId id="2147483858" r:id="rId30"/>
    <p:sldLayoutId id="2147483859" r:id="rId31"/>
    <p:sldLayoutId id="2147483860" r:id="rId32"/>
    <p:sldLayoutId id="2147483902" r:id="rId33"/>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solidFill>
                  <a:srgbClr val="000000"/>
                </a:solidFill>
              </a:rPr>
              <a:t>© 2018 IBM Corporation</a:t>
            </a:r>
            <a:endParaRPr lang="en-US" dirty="0">
              <a:solidFill>
                <a:srgbClr val="000000"/>
              </a:solidFill>
            </a:endParaRPr>
          </a:p>
        </p:txBody>
      </p:sp>
    </p:spTree>
    <p:extLst>
      <p:ext uri="{BB962C8B-B14F-4D97-AF65-F5344CB8AC3E}">
        <p14:creationId xmlns:p14="http://schemas.microsoft.com/office/powerpoint/2010/main" val="393822919"/>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 id="2147483881" r:id="rId20"/>
    <p:sldLayoutId id="2147483882" r:id="rId21"/>
    <p:sldLayoutId id="2147483883" r:id="rId22"/>
    <p:sldLayoutId id="2147483884" r:id="rId23"/>
    <p:sldLayoutId id="2147483885" r:id="rId24"/>
    <p:sldLayoutId id="2147483886" r:id="rId25"/>
    <p:sldLayoutId id="2147483887" r:id="rId26"/>
    <p:sldLayoutId id="2147483888" r:id="rId27"/>
    <p:sldLayoutId id="2147483889" r:id="rId28"/>
    <p:sldLayoutId id="2147483890" r:id="rId29"/>
    <p:sldLayoutId id="2147483891" r:id="rId30"/>
    <p:sldLayoutId id="2147483892" r:id="rId31"/>
    <p:sldLayoutId id="2147483893" r:id="rId32"/>
    <p:sldLayoutId id="2147483894" r:id="rId33"/>
    <p:sldLayoutId id="2147483895" r:id="rId34"/>
    <p:sldLayoutId id="2147483896" r:id="rId35"/>
    <p:sldLayoutId id="2147483897" r:id="rId36"/>
    <p:sldLayoutId id="2147483898" r:id="rId37"/>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0.xml"/></Relationships>
</file>

<file path=ppt/slides/_rels/slide10.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21.png"/><Relationship Id="rId7" Type="http://schemas.openxmlformats.org/officeDocument/2006/relationships/image" Target="../media/image25.tiff"/><Relationship Id="rId2" Type="http://schemas.openxmlformats.org/officeDocument/2006/relationships/notesSlide" Target="../notesSlides/notesSlide10.xml"/><Relationship Id="rId1" Type="http://schemas.openxmlformats.org/officeDocument/2006/relationships/slideLayout" Target="../slideLayouts/slideLayout83.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emf"/><Relationship Id="rId18" Type="http://schemas.microsoft.com/office/2007/relationships/hdphoto" Target="../media/hdphoto9.wdp"/><Relationship Id="rId3" Type="http://schemas.openxmlformats.org/officeDocument/2006/relationships/image" Target="../media/image28.wmf"/><Relationship Id="rId7" Type="http://schemas.microsoft.com/office/2007/relationships/hdphoto" Target="../media/hdphoto6.wdp"/><Relationship Id="rId12" Type="http://schemas.openxmlformats.org/officeDocument/2006/relationships/image" Target="../media/image34.emf"/><Relationship Id="rId17" Type="http://schemas.openxmlformats.org/officeDocument/2006/relationships/image" Target="../media/image38.png"/><Relationship Id="rId2" Type="http://schemas.openxmlformats.org/officeDocument/2006/relationships/notesSlide" Target="../notesSlides/notesSlide11.xml"/><Relationship Id="rId16" Type="http://schemas.microsoft.com/office/2007/relationships/hdphoto" Target="../media/hdphoto8.wdp"/><Relationship Id="rId1" Type="http://schemas.openxmlformats.org/officeDocument/2006/relationships/slideLayout" Target="../slideLayouts/slideLayout83.xml"/><Relationship Id="rId6" Type="http://schemas.openxmlformats.org/officeDocument/2006/relationships/image" Target="../media/image30.png"/><Relationship Id="rId11" Type="http://schemas.openxmlformats.org/officeDocument/2006/relationships/image" Target="../media/image33.emf"/><Relationship Id="rId5" Type="http://schemas.microsoft.com/office/2007/relationships/hdphoto" Target="../media/hdphoto5.wdp"/><Relationship Id="rId15" Type="http://schemas.openxmlformats.org/officeDocument/2006/relationships/image" Target="../media/image37.png"/><Relationship Id="rId10" Type="http://schemas.openxmlformats.org/officeDocument/2006/relationships/image" Target="../media/image32.emf"/><Relationship Id="rId4" Type="http://schemas.openxmlformats.org/officeDocument/2006/relationships/image" Target="../media/image29.png"/><Relationship Id="rId9" Type="http://schemas.microsoft.com/office/2007/relationships/hdphoto" Target="../media/hdphoto7.wdp"/><Relationship Id="rId14" Type="http://schemas.openxmlformats.org/officeDocument/2006/relationships/image" Target="../media/image36.tiff"/></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07.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08.xm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diagramColors" Target="../diagrams/colors1.xml"/><Relationship Id="rId18"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diagramQuickStyle" Target="../diagrams/quickStyle1.xml"/><Relationship Id="rId17" Type="http://schemas.openxmlformats.org/officeDocument/2006/relationships/image" Target="../media/image62.png"/><Relationship Id="rId2" Type="http://schemas.openxmlformats.org/officeDocument/2006/relationships/image" Target="../media/image52.png"/><Relationship Id="rId16" Type="http://schemas.openxmlformats.org/officeDocument/2006/relationships/image" Target="../media/image61.png"/><Relationship Id="rId1" Type="http://schemas.openxmlformats.org/officeDocument/2006/relationships/slideLayout" Target="../slideLayouts/slideLayout108.xml"/><Relationship Id="rId6" Type="http://schemas.openxmlformats.org/officeDocument/2006/relationships/image" Target="../media/image56.png"/><Relationship Id="rId11" Type="http://schemas.openxmlformats.org/officeDocument/2006/relationships/diagramLayout" Target="../diagrams/layout1.xml"/><Relationship Id="rId5" Type="http://schemas.openxmlformats.org/officeDocument/2006/relationships/image" Target="../media/image55.png"/><Relationship Id="rId15" Type="http://schemas.openxmlformats.org/officeDocument/2006/relationships/image" Target="../media/image60.png"/><Relationship Id="rId10" Type="http://schemas.openxmlformats.org/officeDocument/2006/relationships/diagramData" Target="../diagrams/data1.xml"/><Relationship Id="rId4" Type="http://schemas.openxmlformats.org/officeDocument/2006/relationships/image" Target="../media/image54.png"/><Relationship Id="rId9" Type="http://schemas.openxmlformats.org/officeDocument/2006/relationships/image" Target="../media/image59.png"/><Relationship Id="rId14" Type="http://schemas.microsoft.com/office/2007/relationships/diagramDrawing" Target="../diagrams/drawing1.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109.xml"/></Relationships>
</file>

<file path=ppt/slides/_rels/slide1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45.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109.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109.xml"/><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15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jpg"/></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83.xml"/><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14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8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ibm.biz/ICP-Home" TargetMode="External"/><Relationship Id="rId7"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83.xml"/><Relationship Id="rId6" Type="http://schemas.openxmlformats.org/officeDocument/2006/relationships/hyperlink" Target="https://ibm-cloud-tech.slack.com/messages/C8RS7HBHV/" TargetMode="External"/><Relationship Id="rId5" Type="http://schemas.openxmlformats.org/officeDocument/2006/relationships/image" Target="../media/image86.png"/><Relationship Id="rId4" Type="http://schemas.openxmlformats.org/officeDocument/2006/relationships/image" Target="../media/image8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0.xml"/></Relationships>
</file>

<file path=ppt/slides/_rels/slide24.xml.rels><?xml version="1.0" encoding="UTF-8" standalone="yes"?>
<Relationships xmlns="http://schemas.openxmlformats.org/package/2006/relationships"><Relationship Id="rId3" Type="http://schemas.openxmlformats.org/officeDocument/2006/relationships/hyperlink" Target="http://www.ibm.com/legal/copytrade.shtml" TargetMode="External"/><Relationship Id="rId2" Type="http://schemas.openxmlformats.org/officeDocument/2006/relationships/notesSlide" Target="../notesSlides/notesSlide22.xml"/><Relationship Id="rId1" Type="http://schemas.openxmlformats.org/officeDocument/2006/relationships/slideLayout" Target="../slideLayouts/slideLayout8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9.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microsoft.com/office/2007/relationships/hdphoto" Target="../media/hdphoto3.wdp"/><Relationship Id="rId2" Type="http://schemas.openxmlformats.org/officeDocument/2006/relationships/notesSlide" Target="../notesSlides/notesSlide9.xml"/><Relationship Id="rId1" Type="http://schemas.openxmlformats.org/officeDocument/2006/relationships/slideLayout" Target="../slideLayouts/slideLayout93.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2.wdp"/><Relationship Id="rId9"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1288469"/>
            <a:ext cx="4586468" cy="2889991"/>
          </a:xfrm>
        </p:spPr>
        <p:txBody>
          <a:bodyPr/>
          <a:lstStyle/>
          <a:p>
            <a:r>
              <a:rPr lang="en-US" sz="3600" b="1" dirty="0"/>
              <a:t>Microclimate</a:t>
            </a:r>
            <a:br>
              <a:rPr lang="en-US" sz="3600" b="1" dirty="0"/>
            </a:br>
            <a:r>
              <a:rPr lang="en-US" sz="2000" dirty="0"/>
              <a:t>Overview and Strategy</a:t>
            </a:r>
            <a:br>
              <a:rPr lang="en-US" sz="2000" dirty="0"/>
            </a:br>
            <a:br>
              <a:rPr lang="en-US" sz="2000" dirty="0"/>
            </a:br>
            <a:br>
              <a:rPr lang="en-US" sz="2000" dirty="0"/>
            </a:br>
            <a:br>
              <a:rPr lang="en-US" sz="2000" dirty="0"/>
            </a:br>
            <a:br>
              <a:rPr lang="en-US" sz="2000" dirty="0"/>
            </a:br>
            <a:br>
              <a:rPr lang="en-US" sz="2000" dirty="0"/>
            </a:br>
            <a:r>
              <a:rPr lang="en-US" sz="2000" dirty="0"/>
              <a:t>End to end development platform for developing, building, testing and deploying code</a:t>
            </a:r>
            <a:endParaRPr lang="en-US" dirty="0"/>
          </a:p>
        </p:txBody>
      </p:sp>
    </p:spTree>
    <p:extLst>
      <p:ext uri="{BB962C8B-B14F-4D97-AF65-F5344CB8AC3E}">
        <p14:creationId xmlns:p14="http://schemas.microsoft.com/office/powerpoint/2010/main" val="1526229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ontent Placeholder 6"/>
          <p:cNvSpPr txBox="1">
            <a:spLocks/>
          </p:cNvSpPr>
          <p:nvPr/>
        </p:nvSpPr>
        <p:spPr>
          <a:xfrm>
            <a:off x="6724643" y="1015226"/>
            <a:ext cx="2070101" cy="929006"/>
          </a:xfrm>
          <a:prstGeom prst="rect">
            <a:avLst/>
          </a:prstGeom>
          <a:solidFill>
            <a:srgbClr val="FFFFFF"/>
          </a:solidFill>
          <a:ln w="15875">
            <a:solidFill>
              <a:srgbClr val="69A6FF"/>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r>
              <a:rPr kumimoji="0" lang="en-US" sz="1400" b="0" i="0" u="none" strike="noStrike" kern="1200" cap="none" spc="0" normalizeH="0" baseline="0" noProof="0" dirty="0">
                <a:ln>
                  <a:noFill/>
                </a:ln>
                <a:solidFill>
                  <a:srgbClr val="FFFFFF"/>
                </a:solidFill>
                <a:effectLst/>
                <a:uLnTx/>
                <a:uFillTx/>
                <a:ea typeface="Arial" charset="0"/>
                <a:cs typeface="Arial" charset="0"/>
              </a:rPr>
              <a:t>Text or image</a:t>
            </a:r>
          </a:p>
        </p:txBody>
      </p:sp>
      <p:sp>
        <p:nvSpPr>
          <p:cNvPr id="2" name="Title 1"/>
          <p:cNvSpPr>
            <a:spLocks noGrp="1"/>
          </p:cNvSpPr>
          <p:nvPr>
            <p:ph type="title"/>
          </p:nvPr>
        </p:nvSpPr>
        <p:spPr>
          <a:xfrm>
            <a:off x="228599" y="233340"/>
            <a:ext cx="8375289" cy="640080"/>
          </a:xfrm>
        </p:spPr>
        <p:txBody>
          <a:bodyPr/>
          <a:lstStyle/>
          <a:p>
            <a:r>
              <a:rPr lang="en-US" dirty="0"/>
              <a:t>Built with open standards, to support developer choice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10</a:t>
            </a:fld>
            <a:endParaRPr lang="en-US" dirty="0"/>
          </a:p>
        </p:txBody>
      </p:sp>
      <p:sp>
        <p:nvSpPr>
          <p:cNvPr id="50" name="Content Placeholder 4"/>
          <p:cNvSpPr txBox="1">
            <a:spLocks/>
          </p:cNvSpPr>
          <p:nvPr/>
        </p:nvSpPr>
        <p:spPr>
          <a:xfrm>
            <a:off x="2393949" y="1944232"/>
            <a:ext cx="2070101" cy="2562986"/>
          </a:xfrm>
          <a:prstGeom prst="rect">
            <a:avLst/>
          </a:prstGeom>
          <a:solidFill>
            <a:srgbClr val="003BC9"/>
          </a:solidFill>
          <a:ln w="15875">
            <a:solidFill>
              <a:schemeClr val="accent3"/>
            </a:solidFill>
          </a:ln>
        </p:spPr>
        <p:txBody>
          <a:bodyPr vert="horz" lIns="91440" tIns="192024" rIns="9144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110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ea typeface="Arial" charset="0"/>
                <a:cs typeface="Arial" charset="0"/>
              </a:rPr>
              <a:t>Multiple language support for Node and Swift</a:t>
            </a:r>
          </a:p>
        </p:txBody>
      </p:sp>
      <p:sp>
        <p:nvSpPr>
          <p:cNvPr id="51" name="Content Placeholder 5"/>
          <p:cNvSpPr txBox="1">
            <a:spLocks/>
          </p:cNvSpPr>
          <p:nvPr/>
        </p:nvSpPr>
        <p:spPr>
          <a:xfrm>
            <a:off x="4559300" y="1935468"/>
            <a:ext cx="2070100" cy="2571750"/>
          </a:xfrm>
          <a:prstGeom prst="rect">
            <a:avLst/>
          </a:prstGeom>
          <a:solidFill>
            <a:srgbClr val="0064FF"/>
          </a:solidFill>
          <a:ln w="15875">
            <a:solidFill>
              <a:schemeClr val="accent2"/>
            </a:solidFill>
          </a:ln>
        </p:spPr>
        <p:txBody>
          <a:bodyPr vert="horz" lIns="91440" tIns="192024" rIns="9144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110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ea typeface="Arial" charset="0"/>
                <a:cs typeface="Arial" charset="0"/>
              </a:rPr>
              <a:t> </a:t>
            </a:r>
            <a:r>
              <a:rPr lang="en-US" sz="1600" dirty="0">
                <a:solidFill>
                  <a:srgbClr val="FFFFFF"/>
                </a:solidFill>
              </a:rPr>
              <a:t>Speed and agility with safety using  integrated DevOps </a:t>
            </a:r>
            <a:endParaRPr kumimoji="0" lang="en-US" sz="1600" b="0" i="0" u="none" strike="noStrike" kern="1200" cap="none" spc="0" normalizeH="0" baseline="0" noProof="0" dirty="0">
              <a:ln>
                <a:noFill/>
              </a:ln>
              <a:solidFill>
                <a:srgbClr val="FFFFFF"/>
              </a:solidFill>
              <a:effectLst/>
              <a:uLnTx/>
              <a:uFillTx/>
              <a:ea typeface="Arial" charset="0"/>
              <a:cs typeface="Arial" charset="0"/>
            </a:endParaRPr>
          </a:p>
        </p:txBody>
      </p:sp>
      <p:sp>
        <p:nvSpPr>
          <p:cNvPr id="52" name="Content Placeholder 6"/>
          <p:cNvSpPr txBox="1">
            <a:spLocks/>
          </p:cNvSpPr>
          <p:nvPr/>
        </p:nvSpPr>
        <p:spPr>
          <a:xfrm>
            <a:off x="153866" y="1904830"/>
            <a:ext cx="2070101" cy="2571750"/>
          </a:xfrm>
          <a:prstGeom prst="rect">
            <a:avLst/>
          </a:prstGeom>
          <a:solidFill>
            <a:srgbClr val="000E5E"/>
          </a:solidFill>
          <a:ln>
            <a:solidFill>
              <a:srgbClr val="000E5E"/>
            </a:solidFill>
          </a:ln>
        </p:spPr>
        <p:txBody>
          <a:bodyPr vert="horz" lIns="91440" tIns="192024" rIns="9144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1100"/>
              </a:spcBef>
              <a:spcAft>
                <a:spcPts val="0"/>
              </a:spcAft>
              <a:buClrTx/>
              <a:buSzTx/>
              <a:buFont typeface="Arial"/>
              <a:buNone/>
              <a:tabLst/>
              <a:defRPr/>
            </a:pPr>
            <a:r>
              <a:rPr lang="en-US" sz="1600" dirty="0">
                <a:solidFill>
                  <a:srgbClr val="FFFFFF"/>
                </a:solidFill>
              </a:rPr>
              <a:t>Support for popular  Java stacks including Java EE/MicroProfile and  Spring </a:t>
            </a:r>
          </a:p>
          <a:p>
            <a:pPr marL="0" marR="0" lvl="0" indent="0" algn="ctr" defTabSz="457200" rtl="0" eaLnBrk="1" fontAlgn="auto" latinLnBrk="0" hangingPunct="1">
              <a:lnSpc>
                <a:spcPct val="100000"/>
              </a:lnSpc>
              <a:spcBef>
                <a:spcPts val="1100"/>
              </a:spcBef>
              <a:spcAft>
                <a:spcPts val="0"/>
              </a:spcAft>
              <a:buClrTx/>
              <a:buSzTx/>
              <a:buFont typeface="Arial"/>
              <a:buNone/>
              <a:tabLst/>
              <a:defRPr/>
            </a:pPr>
            <a:endParaRPr kumimoji="0" lang="en-US" sz="1600" b="0" i="0" u="none" strike="noStrike" kern="1200" cap="none" spc="0" normalizeH="0" baseline="0" noProof="0" dirty="0">
              <a:ln>
                <a:noFill/>
              </a:ln>
              <a:solidFill>
                <a:srgbClr val="FFFFFF"/>
              </a:solidFill>
              <a:effectLst/>
              <a:uLnTx/>
              <a:uFillTx/>
              <a:ea typeface="Arial" charset="0"/>
              <a:cs typeface="Arial" charset="0"/>
            </a:endParaRPr>
          </a:p>
        </p:txBody>
      </p:sp>
      <p:sp>
        <p:nvSpPr>
          <p:cNvPr id="53" name="Content Placeholder 6"/>
          <p:cNvSpPr txBox="1">
            <a:spLocks/>
          </p:cNvSpPr>
          <p:nvPr/>
        </p:nvSpPr>
        <p:spPr>
          <a:xfrm>
            <a:off x="228600" y="1015226"/>
            <a:ext cx="2070101" cy="920242"/>
          </a:xfrm>
          <a:prstGeom prst="rect">
            <a:avLst/>
          </a:prstGeom>
          <a:solidFill>
            <a:srgbClr val="FFFFFF"/>
          </a:solidFill>
          <a:ln w="15875">
            <a:solidFill>
              <a:srgbClr val="000E5E"/>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r>
              <a:rPr kumimoji="0" lang="en-US" sz="1400" b="0" i="0" u="none" strike="noStrike" kern="1200" cap="none" spc="0" normalizeH="0" baseline="0" noProof="0" dirty="0">
                <a:ln>
                  <a:noFill/>
                </a:ln>
                <a:solidFill>
                  <a:srgbClr val="FFFFFF"/>
                </a:solidFill>
                <a:effectLst/>
                <a:uLnTx/>
                <a:uFillTx/>
                <a:ea typeface="Arial" charset="0"/>
                <a:cs typeface="Arial" charset="0"/>
              </a:rPr>
              <a:t>Text or image</a:t>
            </a:r>
          </a:p>
        </p:txBody>
      </p: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4645" y="1054399"/>
            <a:ext cx="1879244" cy="632906"/>
          </a:xfrm>
          <a:prstGeom prst="rect">
            <a:avLst/>
          </a:prstGeom>
        </p:spPr>
      </p:pic>
      <p:sp>
        <p:nvSpPr>
          <p:cNvPr id="55" name="Content Placeholder 6"/>
          <p:cNvSpPr txBox="1">
            <a:spLocks/>
          </p:cNvSpPr>
          <p:nvPr/>
        </p:nvSpPr>
        <p:spPr>
          <a:xfrm>
            <a:off x="2393949" y="1015226"/>
            <a:ext cx="2070101" cy="920242"/>
          </a:xfrm>
          <a:prstGeom prst="rect">
            <a:avLst/>
          </a:prstGeom>
          <a:solidFill>
            <a:srgbClr val="FFFFFF"/>
          </a:solidFill>
          <a:ln w="15875">
            <a:solidFill>
              <a:srgbClr val="003BC9"/>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r>
              <a:rPr kumimoji="0" lang="en-US" sz="1400" b="0" i="0" u="none" strike="noStrike" kern="1200" cap="none" spc="0" normalizeH="0" baseline="0" noProof="0" dirty="0">
                <a:ln>
                  <a:noFill/>
                </a:ln>
                <a:solidFill>
                  <a:srgbClr val="FFFFFF"/>
                </a:solidFill>
                <a:effectLst/>
                <a:uLnTx/>
                <a:uFillTx/>
                <a:ea typeface="Arial" charset="0"/>
                <a:cs typeface="Arial" charset="0"/>
              </a:rPr>
              <a:t>Text or image</a:t>
            </a:r>
          </a:p>
        </p:txBody>
      </p:sp>
      <p:sp>
        <p:nvSpPr>
          <p:cNvPr id="56" name="Content Placeholder 6"/>
          <p:cNvSpPr txBox="1">
            <a:spLocks/>
          </p:cNvSpPr>
          <p:nvPr/>
        </p:nvSpPr>
        <p:spPr>
          <a:xfrm>
            <a:off x="4559298" y="1015226"/>
            <a:ext cx="2070101" cy="920242"/>
          </a:xfrm>
          <a:prstGeom prst="rect">
            <a:avLst/>
          </a:prstGeom>
          <a:solidFill>
            <a:srgbClr val="FFFFFF"/>
          </a:solidFill>
          <a:ln w="15875">
            <a:solidFill>
              <a:srgbClr val="0064FF"/>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r>
              <a:rPr kumimoji="0" lang="en-US" sz="1400" b="0" i="0" u="none" strike="noStrike" kern="1200" cap="none" spc="0" normalizeH="0" baseline="0" noProof="0" dirty="0">
                <a:ln>
                  <a:noFill/>
                </a:ln>
                <a:solidFill>
                  <a:srgbClr val="FFFFFF"/>
                </a:solidFill>
                <a:effectLst/>
                <a:uLnTx/>
                <a:uFillTx/>
                <a:ea typeface="Arial" charset="0"/>
                <a:cs typeface="Arial" charset="0"/>
              </a:rPr>
              <a:t>Text or image</a:t>
            </a:r>
          </a:p>
        </p:txBody>
      </p:sp>
      <p:pic>
        <p:nvPicPr>
          <p:cNvPr id="57" name="Picture 56"/>
          <p:cNvPicPr>
            <a:picLocks noChangeAspect="1"/>
          </p:cNvPicPr>
          <p:nvPr/>
        </p:nvPicPr>
        <p:blipFill>
          <a:blip r:embed="rId4"/>
          <a:stretch>
            <a:fillRect/>
          </a:stretch>
        </p:blipFill>
        <p:spPr>
          <a:xfrm>
            <a:off x="6886121" y="1573753"/>
            <a:ext cx="1747139" cy="306974"/>
          </a:xfrm>
          <a:prstGeom prst="rect">
            <a:avLst/>
          </a:prstGeom>
        </p:spPr>
      </p:pic>
      <p:sp>
        <p:nvSpPr>
          <p:cNvPr id="59" name="TextBox 58"/>
          <p:cNvSpPr txBox="1"/>
          <p:nvPr/>
        </p:nvSpPr>
        <p:spPr>
          <a:xfrm>
            <a:off x="495389" y="4014400"/>
            <a:ext cx="1536522" cy="369332"/>
          </a:xfrm>
          <a:prstGeom prst="rect">
            <a:avLst/>
          </a:prstGeom>
          <a:noFill/>
        </p:spPr>
        <p:txBody>
          <a:bodyPr wrap="square" rtlCol="0">
            <a:spAutoFit/>
          </a:bodyPr>
          <a:lstStyle/>
          <a:p>
            <a:pPr algn="ctr"/>
            <a:r>
              <a:rPr lang="en-US" sz="1800" b="1" dirty="0">
                <a:solidFill>
                  <a:srgbClr val="FFFFFF"/>
                </a:solidFill>
              </a:rPr>
              <a:t>Java</a:t>
            </a:r>
          </a:p>
        </p:txBody>
      </p:sp>
      <p:sp>
        <p:nvSpPr>
          <p:cNvPr id="60" name="TextBox 59"/>
          <p:cNvSpPr txBox="1"/>
          <p:nvPr/>
        </p:nvSpPr>
        <p:spPr>
          <a:xfrm>
            <a:off x="2393949" y="4014400"/>
            <a:ext cx="2070101" cy="369332"/>
          </a:xfrm>
          <a:prstGeom prst="rect">
            <a:avLst/>
          </a:prstGeom>
          <a:noFill/>
        </p:spPr>
        <p:txBody>
          <a:bodyPr wrap="square" rtlCol="0">
            <a:spAutoFit/>
          </a:bodyPr>
          <a:lstStyle/>
          <a:p>
            <a:pPr algn="ctr"/>
            <a:r>
              <a:rPr lang="en-US" sz="1800" b="1" dirty="0">
                <a:solidFill>
                  <a:srgbClr val="FFFFFF"/>
                </a:solidFill>
              </a:rPr>
              <a:t>Polyglot</a:t>
            </a:r>
          </a:p>
        </p:txBody>
      </p:sp>
      <p:sp>
        <p:nvSpPr>
          <p:cNvPr id="61" name="TextBox 60"/>
          <p:cNvSpPr txBox="1"/>
          <p:nvPr/>
        </p:nvSpPr>
        <p:spPr>
          <a:xfrm>
            <a:off x="4559296" y="4014400"/>
            <a:ext cx="2070101" cy="369332"/>
          </a:xfrm>
          <a:prstGeom prst="rect">
            <a:avLst/>
          </a:prstGeom>
          <a:noFill/>
        </p:spPr>
        <p:txBody>
          <a:bodyPr wrap="square" rtlCol="0">
            <a:spAutoFit/>
          </a:bodyPr>
          <a:lstStyle/>
          <a:p>
            <a:pPr algn="ctr"/>
            <a:r>
              <a:rPr lang="en-US" sz="1800" b="1" dirty="0">
                <a:solidFill>
                  <a:srgbClr val="FFFFFF"/>
                </a:solidFill>
              </a:rPr>
              <a:t>Pipeline</a:t>
            </a:r>
          </a:p>
        </p:txBody>
      </p:sp>
      <p:sp>
        <p:nvSpPr>
          <p:cNvPr id="62" name="Content Placeholder 5"/>
          <p:cNvSpPr txBox="1">
            <a:spLocks/>
          </p:cNvSpPr>
          <p:nvPr/>
        </p:nvSpPr>
        <p:spPr>
          <a:xfrm>
            <a:off x="6724645" y="1944232"/>
            <a:ext cx="2070100" cy="2562986"/>
          </a:xfrm>
          <a:prstGeom prst="rect">
            <a:avLst/>
          </a:prstGeom>
          <a:solidFill>
            <a:srgbClr val="69A6FF"/>
          </a:solidFill>
          <a:ln w="15875">
            <a:solidFill>
              <a:srgbClr val="69A6FF"/>
            </a:solidFill>
          </a:ln>
        </p:spPr>
        <p:txBody>
          <a:bodyPr vert="horz" lIns="91440" tIns="192024" rIns="9144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kumimoji="0" lang="en-US" sz="1600" b="0" i="0" u="none" strike="noStrike" kern="1200" cap="none" spc="0" normalizeH="0" baseline="0" noProof="0" dirty="0">
                <a:ln>
                  <a:noFill/>
                </a:ln>
                <a:solidFill>
                  <a:srgbClr val="FFFFFF"/>
                </a:solidFill>
                <a:effectLst/>
                <a:uLnTx/>
                <a:uFillTx/>
                <a:ea typeface="Arial" charset="0"/>
                <a:cs typeface="Arial" charset="0"/>
              </a:rPr>
              <a:t> </a:t>
            </a:r>
            <a:r>
              <a:rPr lang="en-US" sz="1600" dirty="0">
                <a:solidFill>
                  <a:srgbClr val="FFFFFF"/>
                </a:solidFill>
              </a:rPr>
              <a:t>Manage containers at scale</a:t>
            </a:r>
            <a:endParaRPr kumimoji="0" lang="en-US" sz="1600" b="0" i="0" u="none" strike="noStrike" kern="1200" cap="none" spc="0" normalizeH="0" baseline="0" noProof="0" dirty="0">
              <a:ln>
                <a:noFill/>
              </a:ln>
              <a:solidFill>
                <a:srgbClr val="FFFFFF"/>
              </a:solidFill>
              <a:effectLst/>
              <a:uLnTx/>
              <a:uFillTx/>
              <a:ea typeface="Arial" charset="0"/>
              <a:cs typeface="Arial" charset="0"/>
            </a:endParaRPr>
          </a:p>
        </p:txBody>
      </p:sp>
      <p:sp>
        <p:nvSpPr>
          <p:cNvPr id="64" name="TextBox 63"/>
          <p:cNvSpPr txBox="1"/>
          <p:nvPr/>
        </p:nvSpPr>
        <p:spPr>
          <a:xfrm>
            <a:off x="6724639" y="4023164"/>
            <a:ext cx="2070101" cy="369332"/>
          </a:xfrm>
          <a:prstGeom prst="rect">
            <a:avLst/>
          </a:prstGeom>
          <a:noFill/>
        </p:spPr>
        <p:txBody>
          <a:bodyPr wrap="square" rtlCol="0">
            <a:spAutoFit/>
          </a:bodyPr>
          <a:lstStyle/>
          <a:p>
            <a:pPr algn="ctr"/>
            <a:r>
              <a:rPr lang="en-US" sz="1800" b="1" dirty="0">
                <a:solidFill>
                  <a:srgbClr val="FFFFFF"/>
                </a:solidFill>
              </a:rPr>
              <a:t>Containers</a:t>
            </a:r>
          </a:p>
        </p:txBody>
      </p:sp>
      <p:sp>
        <p:nvSpPr>
          <p:cNvPr id="24" name="Footer Placeholder 3">
            <a:extLst>
              <a:ext uri="{FF2B5EF4-FFF2-40B4-BE49-F238E27FC236}">
                <a16:creationId xmlns:a16="http://schemas.microsoft.com/office/drawing/2014/main" id="{09EC0F81-32B7-9449-BC64-3090C27A2512}"/>
              </a:ext>
            </a:extLst>
          </p:cNvPr>
          <p:cNvSpPr txBox="1">
            <a:spLocks/>
          </p:cNvSpPr>
          <p:nvPr/>
        </p:nvSpPr>
        <p:spPr>
          <a:xfrm>
            <a:off x="153866" y="4984387"/>
            <a:ext cx="4800600" cy="10287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600" dirty="0">
                <a:solidFill>
                  <a:srgbClr val="000000"/>
                </a:solidFill>
              </a:rPr>
              <a:t>IBM Cloud / © 2018 IBM Corporation</a:t>
            </a:r>
            <a:endParaRPr lang="en-US" sz="600" dirty="0">
              <a:solidFill>
                <a:srgbClr val="000000"/>
              </a:solidFill>
            </a:endParaRPr>
          </a:p>
        </p:txBody>
      </p:sp>
      <p:pic>
        <p:nvPicPr>
          <p:cNvPr id="21" name="Picture 20">
            <a:extLst>
              <a:ext uri="{FF2B5EF4-FFF2-40B4-BE49-F238E27FC236}">
                <a16:creationId xmlns:a16="http://schemas.microsoft.com/office/drawing/2014/main" id="{75C7C7BD-4927-4782-9B3F-2CC620AB16B3}"/>
              </a:ext>
            </a:extLst>
          </p:cNvPr>
          <p:cNvPicPr>
            <a:picLocks noChangeAspect="1"/>
          </p:cNvPicPr>
          <p:nvPr/>
        </p:nvPicPr>
        <p:blipFill>
          <a:blip r:embed="rId5"/>
          <a:stretch>
            <a:fillRect/>
          </a:stretch>
        </p:blipFill>
        <p:spPr>
          <a:xfrm>
            <a:off x="1155504" y="1365097"/>
            <a:ext cx="935089" cy="303904"/>
          </a:xfrm>
          <a:prstGeom prst="rect">
            <a:avLst/>
          </a:prstGeom>
        </p:spPr>
      </p:pic>
      <p:pic>
        <p:nvPicPr>
          <p:cNvPr id="22" name="Picture 21">
            <a:extLst>
              <a:ext uri="{FF2B5EF4-FFF2-40B4-BE49-F238E27FC236}">
                <a16:creationId xmlns:a16="http://schemas.microsoft.com/office/drawing/2014/main" id="{D85059CF-F656-4057-BEEF-AE9C84D5EE42}"/>
              </a:ext>
            </a:extLst>
          </p:cNvPr>
          <p:cNvPicPr>
            <a:picLocks noChangeAspect="1"/>
          </p:cNvPicPr>
          <p:nvPr/>
        </p:nvPicPr>
        <p:blipFill>
          <a:blip r:embed="rId6"/>
          <a:stretch>
            <a:fillRect/>
          </a:stretch>
        </p:blipFill>
        <p:spPr>
          <a:xfrm>
            <a:off x="495389" y="1276127"/>
            <a:ext cx="563956" cy="533520"/>
          </a:xfrm>
          <a:prstGeom prst="rect">
            <a:avLst/>
          </a:prstGeom>
          <a:solidFill>
            <a:schemeClr val="accent2">
              <a:lumMod val="75000"/>
            </a:schemeClr>
          </a:solidFill>
          <a:effectLst>
            <a:softEdge rad="0"/>
          </a:effectLst>
        </p:spPr>
      </p:pic>
      <p:pic>
        <p:nvPicPr>
          <p:cNvPr id="23" name="Picture 22">
            <a:extLst>
              <a:ext uri="{FF2B5EF4-FFF2-40B4-BE49-F238E27FC236}">
                <a16:creationId xmlns:a16="http://schemas.microsoft.com/office/drawing/2014/main" id="{AF94E64B-3BEB-4BE5-A60E-58ADFA27E024}"/>
              </a:ext>
            </a:extLst>
          </p:cNvPr>
          <p:cNvPicPr>
            <a:picLocks noChangeAspect="1"/>
          </p:cNvPicPr>
          <p:nvPr/>
        </p:nvPicPr>
        <p:blipFill>
          <a:blip r:embed="rId7"/>
          <a:stretch>
            <a:fillRect/>
          </a:stretch>
        </p:blipFill>
        <p:spPr>
          <a:xfrm>
            <a:off x="3733249" y="1153131"/>
            <a:ext cx="664565" cy="664565"/>
          </a:xfrm>
          <a:prstGeom prst="rect">
            <a:avLst/>
          </a:prstGeom>
        </p:spPr>
      </p:pic>
      <p:pic>
        <p:nvPicPr>
          <p:cNvPr id="25" name="Picture 24">
            <a:extLst>
              <a:ext uri="{FF2B5EF4-FFF2-40B4-BE49-F238E27FC236}">
                <a16:creationId xmlns:a16="http://schemas.microsoft.com/office/drawing/2014/main" id="{0741AE0F-69A2-41E0-A676-70E31DC988FA}"/>
              </a:ext>
            </a:extLst>
          </p:cNvPr>
          <p:cNvPicPr>
            <a:picLocks noChangeAspect="1"/>
          </p:cNvPicPr>
          <p:nvPr/>
        </p:nvPicPr>
        <p:blipFill>
          <a:blip r:embed="rId8"/>
          <a:stretch>
            <a:fillRect/>
          </a:stretch>
        </p:blipFill>
        <p:spPr>
          <a:xfrm>
            <a:off x="2468683" y="1034387"/>
            <a:ext cx="1081341" cy="661420"/>
          </a:xfrm>
          <a:prstGeom prst="rect">
            <a:avLst/>
          </a:prstGeom>
        </p:spPr>
      </p:pic>
      <p:pic>
        <p:nvPicPr>
          <p:cNvPr id="26" name="图片 232" descr="图片 232">
            <a:extLst>
              <a:ext uri="{FF2B5EF4-FFF2-40B4-BE49-F238E27FC236}">
                <a16:creationId xmlns:a16="http://schemas.microsoft.com/office/drawing/2014/main" id="{49910F67-696B-44A8-9438-63C9335A317C}"/>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349959" y="1099948"/>
            <a:ext cx="488773" cy="750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2127751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11</a:t>
            </a:fld>
            <a:endParaRPr lang="en-US" dirty="0">
              <a:solidFill>
                <a:srgbClr val="000000"/>
              </a:solidFill>
            </a:endParaRPr>
          </a:p>
        </p:txBody>
      </p:sp>
      <p:sp>
        <p:nvSpPr>
          <p:cNvPr id="20"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pPr/>
              <a:t>11</a:t>
            </a:fld>
            <a:endParaRPr lang="en-US" dirty="0"/>
          </a:p>
        </p:txBody>
      </p:sp>
      <p:sp>
        <p:nvSpPr>
          <p:cNvPr id="22"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solidFill>
                  <a:schemeClr val="tx1"/>
                </a:solidFill>
              </a:rPr>
              <a:pPr/>
              <a:t>11</a:t>
            </a:fld>
            <a:endParaRPr lang="en-US" dirty="0">
              <a:solidFill>
                <a:schemeClr val="tx1"/>
              </a:solidFill>
            </a:endParaRPr>
          </a:p>
        </p:txBody>
      </p:sp>
      <p:sp>
        <p:nvSpPr>
          <p:cNvPr id="27" name="Title 1"/>
          <p:cNvSpPr>
            <a:spLocks noGrp="1"/>
          </p:cNvSpPr>
          <p:nvPr>
            <p:ph type="title"/>
          </p:nvPr>
        </p:nvSpPr>
        <p:spPr>
          <a:xfrm>
            <a:off x="228600" y="209688"/>
            <a:ext cx="6400800" cy="640080"/>
          </a:xfrm>
        </p:spPr>
        <p:txBody>
          <a:bodyPr/>
          <a:lstStyle/>
          <a:p>
            <a:r>
              <a:rPr lang="en-US" dirty="0"/>
              <a:t>Solution Overview</a:t>
            </a:r>
          </a:p>
        </p:txBody>
      </p:sp>
      <p:sp>
        <p:nvSpPr>
          <p:cNvPr id="21" name="Rectangle 20"/>
          <p:cNvSpPr/>
          <p:nvPr/>
        </p:nvSpPr>
        <p:spPr>
          <a:xfrm>
            <a:off x="153866" y="758485"/>
            <a:ext cx="6313705" cy="3465997"/>
          </a:xfrm>
          <a:prstGeom prst="rect">
            <a:avLst/>
          </a:prstGeom>
          <a:solidFill>
            <a:schemeClr val="accent1"/>
          </a:solidFill>
          <a:ln w="9525"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p:txBody>
      </p:sp>
      <p:sp>
        <p:nvSpPr>
          <p:cNvPr id="28" name="Rectangle 27"/>
          <p:cNvSpPr/>
          <p:nvPr/>
        </p:nvSpPr>
        <p:spPr>
          <a:xfrm>
            <a:off x="521453" y="4332400"/>
            <a:ext cx="5535748" cy="413131"/>
          </a:xfrm>
          <a:prstGeom prst="rect">
            <a:avLst/>
          </a:prstGeom>
          <a:noFill/>
          <a:ln>
            <a:noFill/>
          </a:ln>
        </p:spPr>
        <p:txBody>
          <a:bodyPr wrap="square" lIns="91440" tIns="0" rIns="0" bIns="0" rtlCol="0" anchor="ctr">
            <a:noAutofit/>
          </a:bodyPr>
          <a:lstStyle/>
          <a:p>
            <a:pPr algn="ctr">
              <a:spcBef>
                <a:spcPts val="600"/>
              </a:spcBef>
            </a:pPr>
            <a:r>
              <a:rPr lang="en-US" sz="1400" dirty="0">
                <a:solidFill>
                  <a:srgbClr val="000000"/>
                </a:solidFill>
                <a:ea typeface="Arial" charset="0"/>
                <a:cs typeface="Arial" charset="0"/>
                <a:sym typeface="Helvetica Neue"/>
              </a:rPr>
              <a:t>Free download to run locally or on IBM Cloud Private</a:t>
            </a:r>
          </a:p>
        </p:txBody>
      </p:sp>
      <p:grpSp>
        <p:nvGrpSpPr>
          <p:cNvPr id="29" name="Group 28">
            <a:extLst>
              <a:ext uri="{FF2B5EF4-FFF2-40B4-BE49-F238E27FC236}">
                <a16:creationId xmlns:a16="http://schemas.microsoft.com/office/drawing/2014/main" id="{78121E23-336E-483B-AD1E-F2DDB8EECC2C}"/>
              </a:ext>
            </a:extLst>
          </p:cNvPr>
          <p:cNvGrpSpPr/>
          <p:nvPr/>
        </p:nvGrpSpPr>
        <p:grpSpPr>
          <a:xfrm>
            <a:off x="241247" y="1674696"/>
            <a:ext cx="6172639" cy="804903"/>
            <a:chOff x="314035" y="2338728"/>
            <a:chExt cx="6172639" cy="804903"/>
          </a:xfrm>
        </p:grpSpPr>
        <p:sp>
          <p:nvSpPr>
            <p:cNvPr id="30" name="Rectangle 29"/>
            <p:cNvSpPr/>
            <p:nvPr/>
          </p:nvSpPr>
          <p:spPr>
            <a:xfrm>
              <a:off x="314035" y="2338728"/>
              <a:ext cx="6172639" cy="804903"/>
            </a:xfrm>
            <a:prstGeom prst="rect">
              <a:avLst/>
            </a:prstGeom>
            <a:solidFill>
              <a:schemeClr val="bg2">
                <a:lumMod val="95000"/>
              </a:schemeClr>
            </a:solidFill>
            <a:ln>
              <a:noFill/>
            </a:ln>
          </p:spPr>
          <p:txBody>
            <a:bodyPr wrap="square" lIns="1554480" tIns="0" rIns="0" bIns="0" rtlCol="0" anchor="ctr">
              <a:noAutofit/>
            </a:bodyPr>
            <a:lstStyle/>
            <a:p>
              <a:pPr marL="11113">
                <a:spcBef>
                  <a:spcPts val="600"/>
                </a:spcBef>
              </a:pPr>
              <a:endParaRPr lang="en-US" sz="1800" dirty="0">
                <a:solidFill>
                  <a:srgbClr val="000000"/>
                </a:solidFill>
                <a:ea typeface="Arial" charset="0"/>
                <a:cs typeface="Arial" charset="0"/>
                <a:sym typeface="Helvetica Neue"/>
              </a:endParaRPr>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6965" y="2426413"/>
              <a:ext cx="620400" cy="620400"/>
            </a:xfrm>
            <a:prstGeom prst="rect">
              <a:avLst/>
            </a:prstGeom>
          </p:spPr>
        </p:pic>
      </p:grpSp>
      <p:sp>
        <p:nvSpPr>
          <p:cNvPr id="32" name="Rectangle 31"/>
          <p:cNvSpPr/>
          <p:nvPr/>
        </p:nvSpPr>
        <p:spPr>
          <a:xfrm>
            <a:off x="241247" y="2528541"/>
            <a:ext cx="6172639" cy="804903"/>
          </a:xfrm>
          <a:prstGeom prst="rect">
            <a:avLst/>
          </a:prstGeom>
          <a:solidFill>
            <a:schemeClr val="bg2">
              <a:lumMod val="95000"/>
            </a:schemeClr>
          </a:solidFill>
          <a:ln>
            <a:noFill/>
          </a:ln>
        </p:spPr>
        <p:txBody>
          <a:bodyPr wrap="square" lIns="1554480" tIns="0" rIns="0" bIns="0" rtlCol="0" anchor="ctr">
            <a:noAutofit/>
          </a:bodyPr>
          <a:lstStyle/>
          <a:p>
            <a:pPr>
              <a:spcBef>
                <a:spcPts val="600"/>
              </a:spcBef>
            </a:pPr>
            <a:endParaRPr lang="en-US" sz="1800" dirty="0">
              <a:solidFill>
                <a:srgbClr val="000000"/>
              </a:solidFill>
              <a:ea typeface="Arial" charset="0"/>
              <a:cs typeface="Arial" charset="0"/>
              <a:sym typeface="Helvetica Neue"/>
            </a:endParaRPr>
          </a:p>
        </p:txBody>
      </p:sp>
      <p:grpSp>
        <p:nvGrpSpPr>
          <p:cNvPr id="36" name="Group 35">
            <a:extLst>
              <a:ext uri="{FF2B5EF4-FFF2-40B4-BE49-F238E27FC236}">
                <a16:creationId xmlns:a16="http://schemas.microsoft.com/office/drawing/2014/main" id="{A0913D27-3858-A34E-A44C-9C5B8A34E619}"/>
              </a:ext>
            </a:extLst>
          </p:cNvPr>
          <p:cNvGrpSpPr/>
          <p:nvPr/>
        </p:nvGrpSpPr>
        <p:grpSpPr>
          <a:xfrm>
            <a:off x="579472" y="1776243"/>
            <a:ext cx="623703" cy="533400"/>
            <a:chOff x="4921934" y="3124200"/>
            <a:chExt cx="623703" cy="533400"/>
          </a:xfrm>
        </p:grpSpPr>
        <p:pic>
          <p:nvPicPr>
            <p:cNvPr id="37" name="Picture 36">
              <a:extLst>
                <a:ext uri="{FF2B5EF4-FFF2-40B4-BE49-F238E27FC236}">
                  <a16:creationId xmlns:a16="http://schemas.microsoft.com/office/drawing/2014/main" id="{C55E5EF0-7870-4A48-BF44-3D63867F1C4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977801" y="3124200"/>
              <a:ext cx="511969" cy="357188"/>
            </a:xfrm>
            <a:prstGeom prst="rect">
              <a:avLst/>
            </a:prstGeom>
          </p:spPr>
        </p:pic>
        <p:pic>
          <p:nvPicPr>
            <p:cNvPr id="38" name="Picture 37">
              <a:extLst>
                <a:ext uri="{FF2B5EF4-FFF2-40B4-BE49-F238E27FC236}">
                  <a16:creationId xmlns:a16="http://schemas.microsoft.com/office/drawing/2014/main" id="{2221AF49-B0D2-4566-8A68-DB911D7B197D}"/>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Lst>
            </a:blip>
            <a:srcRect l="42448" t="20833" b="13541"/>
            <a:stretch/>
          </p:blipFill>
          <p:spPr>
            <a:xfrm>
              <a:off x="4921934" y="3487624"/>
              <a:ext cx="623703" cy="169976"/>
            </a:xfrm>
            <a:prstGeom prst="rect">
              <a:avLst/>
            </a:prstGeom>
          </p:spPr>
        </p:pic>
      </p:grpSp>
      <p:grpSp>
        <p:nvGrpSpPr>
          <p:cNvPr id="39" name="Group 38">
            <a:extLst>
              <a:ext uri="{FF2B5EF4-FFF2-40B4-BE49-F238E27FC236}">
                <a16:creationId xmlns:a16="http://schemas.microsoft.com/office/drawing/2014/main" id="{E7598D8A-141E-4383-966E-6B56AD4D6F84}"/>
              </a:ext>
            </a:extLst>
          </p:cNvPr>
          <p:cNvGrpSpPr/>
          <p:nvPr/>
        </p:nvGrpSpPr>
        <p:grpSpPr>
          <a:xfrm>
            <a:off x="241247" y="820851"/>
            <a:ext cx="6172639" cy="2370441"/>
            <a:chOff x="326736" y="1283843"/>
            <a:chExt cx="6172639" cy="2370441"/>
          </a:xfrm>
        </p:grpSpPr>
        <p:sp>
          <p:nvSpPr>
            <p:cNvPr id="40" name="Rectangle 39"/>
            <p:cNvSpPr/>
            <p:nvPr/>
          </p:nvSpPr>
          <p:spPr>
            <a:xfrm>
              <a:off x="326736" y="1283843"/>
              <a:ext cx="6172639" cy="804903"/>
            </a:xfrm>
            <a:prstGeom prst="rect">
              <a:avLst/>
            </a:prstGeom>
            <a:solidFill>
              <a:schemeClr val="bg2">
                <a:lumMod val="95000"/>
              </a:schemeClr>
            </a:solidFill>
            <a:ln>
              <a:noFill/>
            </a:ln>
          </p:spPr>
          <p:txBody>
            <a:bodyPr wrap="square" lIns="1554480" tIns="0" rIns="0" bIns="0" rtlCol="0" anchor="ctr">
              <a:noAutofit/>
            </a:bodyPr>
            <a:lstStyle/>
            <a:p>
              <a:pPr marL="11113">
                <a:spcBef>
                  <a:spcPts val="600"/>
                </a:spcBef>
              </a:pPr>
              <a:endParaRPr lang="en-US" sz="1800" dirty="0">
                <a:solidFill>
                  <a:srgbClr val="000000"/>
                </a:solidFill>
                <a:ea typeface="Arial" charset="0"/>
                <a:cs typeface="Arial" charset="0"/>
                <a:sym typeface="Helvetica Neue"/>
              </a:endParaRPr>
            </a:p>
          </p:txBody>
        </p:sp>
        <p:pic>
          <p:nvPicPr>
            <p:cNvPr id="51" name="Picture 50">
              <a:extLst>
                <a:ext uri="{FF2B5EF4-FFF2-40B4-BE49-F238E27FC236}">
                  <a16:creationId xmlns:a16="http://schemas.microsoft.com/office/drawing/2014/main" id="{5D95AAC1-719E-4922-A97B-94E33267D4A9}"/>
                </a:ext>
              </a:extLst>
            </p:cNvPr>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708534" y="3188497"/>
              <a:ext cx="465787" cy="465787"/>
            </a:xfrm>
            <a:prstGeom prst="rect">
              <a:avLst/>
            </a:prstGeom>
          </p:spPr>
        </p:pic>
        <p:pic>
          <p:nvPicPr>
            <p:cNvPr id="52" name="Picture 51">
              <a:extLst>
                <a:ext uri="{FF2B5EF4-FFF2-40B4-BE49-F238E27FC236}">
                  <a16:creationId xmlns:a16="http://schemas.microsoft.com/office/drawing/2014/main" id="{87BD2C2F-33B9-4F3F-BEA3-2F1DF12B549E}"/>
                </a:ext>
              </a:extLst>
            </p:cNvPr>
            <p:cNvPicPr>
              <a:picLocks noChangeAspect="1"/>
            </p:cNvPicPr>
            <p:nvPr/>
          </p:nvPicPr>
          <p:blipFill>
            <a:blip r:embed="rId10">
              <a:lum bright="-100000"/>
            </a:blip>
            <a:stretch>
              <a:fillRect/>
            </a:stretch>
          </p:blipFill>
          <p:spPr>
            <a:xfrm>
              <a:off x="5984776" y="1719980"/>
              <a:ext cx="297180" cy="320040"/>
            </a:xfrm>
            <a:prstGeom prst="rect">
              <a:avLst/>
            </a:prstGeom>
          </p:spPr>
        </p:pic>
        <p:pic>
          <p:nvPicPr>
            <p:cNvPr id="53" name="Picture 52">
              <a:extLst>
                <a:ext uri="{FF2B5EF4-FFF2-40B4-BE49-F238E27FC236}">
                  <a16:creationId xmlns:a16="http://schemas.microsoft.com/office/drawing/2014/main" id="{5AE7A2E1-5922-4FDF-BCB0-3AC18C6836F9}"/>
                </a:ext>
              </a:extLst>
            </p:cNvPr>
            <p:cNvPicPr>
              <a:picLocks noChangeAspect="1"/>
            </p:cNvPicPr>
            <p:nvPr/>
          </p:nvPicPr>
          <p:blipFill>
            <a:blip r:embed="rId11">
              <a:lum bright="-100000"/>
            </a:blip>
            <a:stretch>
              <a:fillRect/>
            </a:stretch>
          </p:blipFill>
          <p:spPr>
            <a:xfrm>
              <a:off x="5972669" y="1342590"/>
              <a:ext cx="340042" cy="320040"/>
            </a:xfrm>
            <a:prstGeom prst="rect">
              <a:avLst/>
            </a:prstGeom>
          </p:spPr>
        </p:pic>
      </p:grpSp>
      <p:pic>
        <p:nvPicPr>
          <p:cNvPr id="54" name="Picture 53">
            <a:extLst>
              <a:ext uri="{FF2B5EF4-FFF2-40B4-BE49-F238E27FC236}">
                <a16:creationId xmlns:a16="http://schemas.microsoft.com/office/drawing/2014/main" id="{7DC2CA06-08A8-2A43-AC1B-33CED69F5C0B}"/>
              </a:ext>
            </a:extLst>
          </p:cNvPr>
          <p:cNvPicPr>
            <a:picLocks noChangeAspect="1"/>
          </p:cNvPicPr>
          <p:nvPr/>
        </p:nvPicPr>
        <p:blipFill>
          <a:blip r:embed="rId12"/>
          <a:stretch>
            <a:fillRect/>
          </a:stretch>
        </p:blipFill>
        <p:spPr>
          <a:xfrm>
            <a:off x="374486" y="1004778"/>
            <a:ext cx="422218" cy="422218"/>
          </a:xfrm>
          <a:prstGeom prst="rect">
            <a:avLst/>
          </a:prstGeom>
        </p:spPr>
      </p:pic>
      <p:pic>
        <p:nvPicPr>
          <p:cNvPr id="55" name="Picture 54">
            <a:extLst>
              <a:ext uri="{FF2B5EF4-FFF2-40B4-BE49-F238E27FC236}">
                <a16:creationId xmlns:a16="http://schemas.microsoft.com/office/drawing/2014/main" id="{3F18A554-E5C8-5E48-8E8F-0B5511262B62}"/>
              </a:ext>
            </a:extLst>
          </p:cNvPr>
          <p:cNvPicPr>
            <a:picLocks noChangeAspect="1"/>
          </p:cNvPicPr>
          <p:nvPr/>
        </p:nvPicPr>
        <p:blipFill>
          <a:blip r:embed="rId13"/>
          <a:stretch>
            <a:fillRect/>
          </a:stretch>
        </p:blipFill>
        <p:spPr>
          <a:xfrm>
            <a:off x="865498" y="1004778"/>
            <a:ext cx="562958" cy="422218"/>
          </a:xfrm>
          <a:prstGeom prst="rect">
            <a:avLst/>
          </a:prstGeom>
        </p:spPr>
      </p:pic>
      <p:sp>
        <p:nvSpPr>
          <p:cNvPr id="64" name="TextBox 63"/>
          <p:cNvSpPr txBox="1"/>
          <p:nvPr/>
        </p:nvSpPr>
        <p:spPr>
          <a:xfrm>
            <a:off x="1421316" y="892425"/>
            <a:ext cx="3897082" cy="769441"/>
          </a:xfrm>
          <a:prstGeom prst="rect">
            <a:avLst/>
          </a:prstGeom>
          <a:noFill/>
        </p:spPr>
        <p:txBody>
          <a:bodyPr wrap="square" rtlCol="0">
            <a:spAutoFit/>
          </a:bodyPr>
          <a:lstStyle/>
          <a:p>
            <a:pPr algn="ctr"/>
            <a:r>
              <a:rPr lang="en-US" sz="1600" b="1" dirty="0"/>
              <a:t>Quick start samples and import capability</a:t>
            </a:r>
          </a:p>
          <a:p>
            <a:pPr algn="ctr"/>
            <a:r>
              <a:rPr lang="en-US" sz="1200" dirty="0"/>
              <a:t>Get started quickly and stay on pace</a:t>
            </a:r>
            <a:endParaRPr lang="en-US" sz="1050" dirty="0"/>
          </a:p>
        </p:txBody>
      </p:sp>
      <p:sp>
        <p:nvSpPr>
          <p:cNvPr id="65" name="TextBox 64"/>
          <p:cNvSpPr txBox="1"/>
          <p:nvPr/>
        </p:nvSpPr>
        <p:spPr>
          <a:xfrm>
            <a:off x="1136609" y="1825185"/>
            <a:ext cx="4381913" cy="553998"/>
          </a:xfrm>
          <a:prstGeom prst="rect">
            <a:avLst/>
          </a:prstGeom>
          <a:noFill/>
        </p:spPr>
        <p:txBody>
          <a:bodyPr wrap="square" rtlCol="0">
            <a:spAutoFit/>
          </a:bodyPr>
          <a:lstStyle/>
          <a:p>
            <a:pPr algn="ctr"/>
            <a:r>
              <a:rPr lang="en-US" sz="1600" b="1" dirty="0"/>
              <a:t>Rapid Iteration</a:t>
            </a:r>
          </a:p>
          <a:p>
            <a:pPr algn="ctr"/>
            <a:r>
              <a:rPr lang="en-US" sz="1400" dirty="0"/>
              <a:t>Quickly enhance, build and test </a:t>
            </a:r>
          </a:p>
        </p:txBody>
      </p:sp>
      <p:sp>
        <p:nvSpPr>
          <p:cNvPr id="2" name="Rectangle 1"/>
          <p:cNvSpPr/>
          <p:nvPr/>
        </p:nvSpPr>
        <p:spPr>
          <a:xfrm>
            <a:off x="6670439" y="0"/>
            <a:ext cx="2473562" cy="5143500"/>
          </a:xfrm>
          <a:prstGeom prst="rect">
            <a:avLst/>
          </a:prstGeom>
          <a:solidFill>
            <a:schemeClr val="accent3"/>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67" name="Picture 66"/>
          <p:cNvPicPr>
            <a:picLocks noChangeAspect="1"/>
          </p:cNvPicPr>
          <p:nvPr/>
        </p:nvPicPr>
        <p:blipFill>
          <a:blip r:embed="rId14"/>
          <a:stretch>
            <a:fillRect/>
          </a:stretch>
        </p:blipFill>
        <p:spPr>
          <a:xfrm>
            <a:off x="7141550" y="209688"/>
            <a:ext cx="1531339" cy="1613941"/>
          </a:xfrm>
          <a:prstGeom prst="rect">
            <a:avLst/>
          </a:prstGeom>
        </p:spPr>
      </p:pic>
      <p:sp>
        <p:nvSpPr>
          <p:cNvPr id="68" name="Rectangle 67"/>
          <p:cNvSpPr/>
          <p:nvPr/>
        </p:nvSpPr>
        <p:spPr>
          <a:xfrm>
            <a:off x="6718300" y="2100824"/>
            <a:ext cx="2378827" cy="2369880"/>
          </a:xfrm>
          <a:prstGeom prst="rect">
            <a:avLst/>
          </a:prstGeom>
        </p:spPr>
        <p:txBody>
          <a:bodyPr wrap="square">
            <a:spAutoFit/>
          </a:bodyPr>
          <a:lstStyle/>
          <a:p>
            <a:pPr>
              <a:spcBef>
                <a:spcPts val="1200"/>
              </a:spcBef>
            </a:pPr>
            <a:r>
              <a:rPr lang="en-US" sz="1600" b="1" dirty="0">
                <a:solidFill>
                  <a:schemeClr val="bg2"/>
                </a:solidFill>
              </a:rPr>
              <a:t>Strategic Value:</a:t>
            </a:r>
          </a:p>
          <a:p>
            <a:pPr>
              <a:spcBef>
                <a:spcPts val="1200"/>
              </a:spcBef>
            </a:pPr>
            <a:r>
              <a:rPr lang="en-US" sz="1600" dirty="0">
                <a:solidFill>
                  <a:schemeClr val="bg2"/>
                </a:solidFill>
              </a:rPr>
              <a:t>Integration with IBM Cloud Private gives you an integrated developer platform for developing, building, testing, deploying code</a:t>
            </a:r>
          </a:p>
          <a:p>
            <a:pPr>
              <a:spcBef>
                <a:spcPts val="1200"/>
              </a:spcBef>
            </a:pPr>
            <a:endParaRPr lang="en-US" sz="1600" dirty="0">
              <a:solidFill>
                <a:schemeClr val="bg2"/>
              </a:solidFill>
            </a:endParaRPr>
          </a:p>
        </p:txBody>
      </p:sp>
      <p:sp>
        <p:nvSpPr>
          <p:cNvPr id="70" name="Footer Placeholder 3">
            <a:extLst>
              <a:ext uri="{FF2B5EF4-FFF2-40B4-BE49-F238E27FC236}">
                <a16:creationId xmlns:a16="http://schemas.microsoft.com/office/drawing/2014/main" id="{09EC0F81-32B7-9449-BC64-3090C27A2512}"/>
              </a:ext>
            </a:extLst>
          </p:cNvPr>
          <p:cNvSpPr txBox="1">
            <a:spLocks/>
          </p:cNvSpPr>
          <p:nvPr/>
        </p:nvSpPr>
        <p:spPr>
          <a:xfrm>
            <a:off x="153866" y="4984387"/>
            <a:ext cx="4800600" cy="10287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600" dirty="0">
                <a:solidFill>
                  <a:srgbClr val="000000"/>
                </a:solidFill>
              </a:rPr>
              <a:t>IBM Cloud / © 2018 IBM Corporation</a:t>
            </a:r>
            <a:endParaRPr lang="en-US" sz="600" dirty="0">
              <a:solidFill>
                <a:srgbClr val="000000"/>
              </a:solidFill>
            </a:endParaRPr>
          </a:p>
        </p:txBody>
      </p:sp>
      <p:sp>
        <p:nvSpPr>
          <p:cNvPr id="42" name="Rectangle 41">
            <a:extLst>
              <a:ext uri="{FF2B5EF4-FFF2-40B4-BE49-F238E27FC236}">
                <a16:creationId xmlns:a16="http://schemas.microsoft.com/office/drawing/2014/main" id="{C9B5692E-4710-412D-9F77-9085F278F47D}"/>
              </a:ext>
            </a:extLst>
          </p:cNvPr>
          <p:cNvSpPr/>
          <p:nvPr/>
        </p:nvSpPr>
        <p:spPr>
          <a:xfrm>
            <a:off x="224398" y="3371359"/>
            <a:ext cx="6172639" cy="804903"/>
          </a:xfrm>
          <a:prstGeom prst="rect">
            <a:avLst/>
          </a:prstGeom>
          <a:solidFill>
            <a:schemeClr val="bg2">
              <a:lumMod val="95000"/>
            </a:schemeClr>
          </a:solidFill>
          <a:ln>
            <a:noFill/>
          </a:ln>
        </p:spPr>
        <p:txBody>
          <a:bodyPr wrap="square" lIns="1554480" tIns="0" rIns="0" bIns="0" rtlCol="0" anchor="ctr">
            <a:noAutofit/>
          </a:bodyPr>
          <a:lstStyle/>
          <a:p>
            <a:pPr>
              <a:spcBef>
                <a:spcPts val="600"/>
              </a:spcBef>
            </a:pPr>
            <a:endParaRPr lang="en-US" sz="1800" dirty="0">
              <a:solidFill>
                <a:srgbClr val="000000"/>
              </a:solidFill>
              <a:ea typeface="Arial" charset="0"/>
              <a:cs typeface="Arial" charset="0"/>
              <a:sym typeface="Helvetica Neue"/>
            </a:endParaRPr>
          </a:p>
        </p:txBody>
      </p:sp>
      <p:sp>
        <p:nvSpPr>
          <p:cNvPr id="43" name="TextBox 42">
            <a:extLst>
              <a:ext uri="{FF2B5EF4-FFF2-40B4-BE49-F238E27FC236}">
                <a16:creationId xmlns:a16="http://schemas.microsoft.com/office/drawing/2014/main" id="{AD8B3EBD-E615-47D2-A1AD-D463920888EB}"/>
              </a:ext>
            </a:extLst>
          </p:cNvPr>
          <p:cNvSpPr txBox="1"/>
          <p:nvPr/>
        </p:nvSpPr>
        <p:spPr>
          <a:xfrm>
            <a:off x="1097063" y="3468724"/>
            <a:ext cx="4381913" cy="523220"/>
          </a:xfrm>
          <a:prstGeom prst="rect">
            <a:avLst/>
          </a:prstGeom>
          <a:noFill/>
        </p:spPr>
        <p:txBody>
          <a:bodyPr wrap="square" rtlCol="0">
            <a:spAutoFit/>
          </a:bodyPr>
          <a:lstStyle/>
          <a:p>
            <a:pPr algn="ctr"/>
            <a:r>
              <a:rPr lang="en-US" sz="1600" b="1" dirty="0"/>
              <a:t>Integrated DevOps Pipeline</a:t>
            </a:r>
          </a:p>
          <a:p>
            <a:pPr algn="ctr"/>
            <a:r>
              <a:rPr lang="en-US" sz="1200" kern="0" dirty="0">
                <a:solidFill>
                  <a:srgbClr val="000000"/>
                </a:solidFill>
                <a:latin typeface="Helvetica Neue"/>
                <a:sym typeface="Helvetica Neue"/>
              </a:rPr>
              <a:t>Get into production fast with a preconfigured DevOps pipeline</a:t>
            </a:r>
            <a:endParaRPr lang="en-US" sz="1200" b="1" dirty="0"/>
          </a:p>
        </p:txBody>
      </p:sp>
      <p:sp>
        <p:nvSpPr>
          <p:cNvPr id="45" name="TextBox 44">
            <a:extLst>
              <a:ext uri="{FF2B5EF4-FFF2-40B4-BE49-F238E27FC236}">
                <a16:creationId xmlns:a16="http://schemas.microsoft.com/office/drawing/2014/main" id="{9E491C5F-0522-4EDD-85D9-EFC0802DFD61}"/>
              </a:ext>
            </a:extLst>
          </p:cNvPr>
          <p:cNvSpPr txBox="1"/>
          <p:nvPr/>
        </p:nvSpPr>
        <p:spPr>
          <a:xfrm>
            <a:off x="1166338" y="2637294"/>
            <a:ext cx="4381913" cy="553998"/>
          </a:xfrm>
          <a:prstGeom prst="rect">
            <a:avLst/>
          </a:prstGeom>
          <a:noFill/>
        </p:spPr>
        <p:txBody>
          <a:bodyPr wrap="square" rtlCol="0">
            <a:spAutoFit/>
          </a:bodyPr>
          <a:lstStyle/>
          <a:p>
            <a:pPr algn="ctr"/>
            <a:r>
              <a:rPr lang="en-US" sz="1600" b="1" dirty="0"/>
              <a:t>Intelligent Feedback &amp; Diagnostics</a:t>
            </a:r>
          </a:p>
          <a:p>
            <a:pPr algn="ctr"/>
            <a:r>
              <a:rPr lang="en-US" sz="1400" dirty="0"/>
              <a:t>Fast development with real time feedback</a:t>
            </a:r>
          </a:p>
        </p:txBody>
      </p:sp>
      <p:grpSp>
        <p:nvGrpSpPr>
          <p:cNvPr id="33" name="Group 32">
            <a:extLst>
              <a:ext uri="{FF2B5EF4-FFF2-40B4-BE49-F238E27FC236}">
                <a16:creationId xmlns:a16="http://schemas.microsoft.com/office/drawing/2014/main" id="{E5C93019-730F-7846-9D5D-511C2997481E}"/>
              </a:ext>
            </a:extLst>
          </p:cNvPr>
          <p:cNvGrpSpPr/>
          <p:nvPr/>
        </p:nvGrpSpPr>
        <p:grpSpPr>
          <a:xfrm>
            <a:off x="5464026" y="3468724"/>
            <a:ext cx="846308" cy="605247"/>
            <a:chOff x="424353" y="3089306"/>
            <a:chExt cx="846308" cy="605247"/>
          </a:xfrm>
        </p:grpSpPr>
        <p:sp>
          <p:nvSpPr>
            <p:cNvPr id="34" name="object 48">
              <a:extLst>
                <a:ext uri="{FF2B5EF4-FFF2-40B4-BE49-F238E27FC236}">
                  <a16:creationId xmlns:a16="http://schemas.microsoft.com/office/drawing/2014/main" id="{950A04A7-9D9D-4073-945C-18E1B158CC61}"/>
                </a:ext>
              </a:extLst>
            </p:cNvPr>
            <p:cNvSpPr/>
            <p:nvPr/>
          </p:nvSpPr>
          <p:spPr>
            <a:xfrm>
              <a:off x="424353" y="3564670"/>
              <a:ext cx="846308" cy="129883"/>
            </a:xfrm>
            <a:prstGeom prst="rect">
              <a:avLst/>
            </a:prstGeom>
            <a:blipFill>
              <a:blip r:embed="rId15" cstate="print">
                <a:extLst>
                  <a:ext uri="{BEBA8EAE-BF5A-486C-A8C5-ECC9F3942E4B}">
                    <a14:imgProps xmlns:a14="http://schemas.microsoft.com/office/drawing/2010/main">
                      <a14:imgLayer r:embed="rId16">
                        <a14:imgEffect>
                          <a14:brightnessContrast bright="-100000"/>
                        </a14:imgEffect>
                      </a14:imgLayer>
                    </a14:imgProps>
                  </a:ext>
                </a:extLst>
              </a:blip>
              <a:stretch>
                <a:fillRect t="-372747" b="-85759"/>
              </a:stretch>
            </a:blipFill>
          </p:spPr>
          <p:txBody>
            <a:bodyPr wrap="square" lIns="0" tIns="0" rIns="0" bIns="0" rtlCol="0"/>
            <a:lstStyle/>
            <a:p>
              <a:endParaRPr sz="2110" dirty="0"/>
            </a:p>
          </p:txBody>
        </p:sp>
        <p:pic>
          <p:nvPicPr>
            <p:cNvPr id="35" name="Picture 34">
              <a:extLst>
                <a:ext uri="{FF2B5EF4-FFF2-40B4-BE49-F238E27FC236}">
                  <a16:creationId xmlns:a16="http://schemas.microsoft.com/office/drawing/2014/main" id="{DA8545C5-B82B-464E-A52D-82891C31FFC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0"/>
                      </a14:imgEffect>
                    </a14:imgLayer>
                  </a14:imgProps>
                </a:ext>
              </a:extLst>
            </a:blip>
            <a:stretch>
              <a:fillRect/>
            </a:stretch>
          </p:blipFill>
          <p:spPr>
            <a:xfrm>
              <a:off x="635010" y="3089306"/>
              <a:ext cx="435794" cy="426422"/>
            </a:xfrm>
            <a:prstGeom prst="rect">
              <a:avLst/>
            </a:prstGeom>
          </p:spPr>
        </p:pic>
      </p:grpSp>
    </p:spTree>
    <p:extLst>
      <p:ext uri="{BB962C8B-B14F-4D97-AF65-F5344CB8AC3E}">
        <p14:creationId xmlns:p14="http://schemas.microsoft.com/office/powerpoint/2010/main" val="5331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a:extLst>
              <a:ext uri="{FF2B5EF4-FFF2-40B4-BE49-F238E27FC236}">
                <a16:creationId xmlns:a16="http://schemas.microsoft.com/office/drawing/2014/main" id="{02819D32-24C8-4BDA-9093-C1C58438DE7D}"/>
              </a:ext>
            </a:extLst>
          </p:cNvPr>
          <p:cNvSpPr>
            <a:spLocks noChangeArrowheads="1"/>
          </p:cNvSpPr>
          <p:nvPr/>
        </p:nvSpPr>
        <p:spPr bwMode="auto">
          <a:xfrm>
            <a:off x="2091929" y="4429126"/>
            <a:ext cx="945356" cy="336947"/>
          </a:xfrm>
          <a:prstGeom prst="rect">
            <a:avLst/>
          </a:prstGeom>
          <a:solidFill>
            <a:srgbClr val="EBEBEB"/>
          </a:solidFill>
          <a:ln>
            <a:noFill/>
          </a:ln>
          <a:extLst>
            <a:ext uri="{91240B29-F687-4F45-9708-019B960494DF}">
              <a14:hiddenLine xmlns:a14="http://schemas.microsoft.com/office/drawing/2010/main" w="3175">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208" name="Rectangle 17">
            <a:extLst>
              <a:ext uri="{FF2B5EF4-FFF2-40B4-BE49-F238E27FC236}">
                <a16:creationId xmlns:a16="http://schemas.microsoft.com/office/drawing/2014/main" id="{C794CC44-330B-4DFB-8700-61E262040807}"/>
              </a:ext>
            </a:extLst>
          </p:cNvPr>
          <p:cNvSpPr>
            <a:spLocks noChangeArrowheads="1"/>
          </p:cNvSpPr>
          <p:nvPr/>
        </p:nvSpPr>
        <p:spPr bwMode="auto">
          <a:xfrm>
            <a:off x="4438650" y="2988469"/>
            <a:ext cx="4360069" cy="1110854"/>
          </a:xfrm>
          <a:prstGeom prst="rect">
            <a:avLst/>
          </a:prstGeom>
          <a:solidFill>
            <a:srgbClr val="00A2FF"/>
          </a:solidFill>
          <a:ln w="3175">
            <a:solidFill>
              <a:srgbClr val="000000"/>
            </a:solidFill>
            <a:miter lim="800000"/>
            <a:headEnd/>
            <a:tailEnd/>
          </a:ln>
          <a:effectLst>
            <a:outerShdw blurRad="25400" dist="38100" dir="5400000" rotWithShape="0">
              <a:srgbClr val="808080">
                <a:alpha val="39998"/>
              </a:srgbClr>
            </a:outerShdw>
          </a:effectLst>
        </p:spPr>
        <p:txBody>
          <a:bodyPr lIns="0" tIns="0" rIns="0" bIns="0" anchor="ctr"/>
          <a:lstStyle>
            <a:lvl1pPr defTabSz="412750">
              <a:defRPr>
                <a:solidFill>
                  <a:schemeClr val="tx1"/>
                </a:solidFill>
                <a:latin typeface="Calibri" panose="020F0502020204030204" pitchFamily="34" charset="0"/>
              </a:defRPr>
            </a:lvl1pPr>
            <a:lvl2pPr marL="742950" indent="-285750" defTabSz="412750">
              <a:defRPr>
                <a:solidFill>
                  <a:schemeClr val="tx1"/>
                </a:solidFill>
                <a:latin typeface="Calibri" panose="020F0502020204030204" pitchFamily="34" charset="0"/>
              </a:defRPr>
            </a:lvl2pPr>
            <a:lvl3pPr marL="1143000" indent="-228600" defTabSz="412750">
              <a:defRPr>
                <a:solidFill>
                  <a:schemeClr val="tx1"/>
                </a:solidFill>
                <a:latin typeface="Calibri" panose="020F0502020204030204" pitchFamily="34" charset="0"/>
              </a:defRPr>
            </a:lvl3pPr>
            <a:lvl4pPr marL="1600200" indent="-228600" defTabSz="412750">
              <a:defRPr>
                <a:solidFill>
                  <a:schemeClr val="tx1"/>
                </a:solidFill>
                <a:latin typeface="Calibri" panose="020F0502020204030204" pitchFamily="34" charset="0"/>
              </a:defRPr>
            </a:lvl4pPr>
            <a:lvl5pPr marL="2057400" indent="-228600" defTabSz="412750">
              <a:defRPr>
                <a:solidFill>
                  <a:schemeClr val="tx1"/>
                </a:solidFill>
                <a:latin typeface="Calibri" panose="020F0502020204030204" pitchFamily="34" charset="0"/>
              </a:defRPr>
            </a:lvl5pPr>
            <a:lvl6pPr marL="2514600" indent="-228600" defTabSz="412750" eaLnBrk="0" fontAlgn="base" hangingPunct="0">
              <a:spcBef>
                <a:spcPct val="0"/>
              </a:spcBef>
              <a:spcAft>
                <a:spcPct val="0"/>
              </a:spcAft>
              <a:defRPr>
                <a:solidFill>
                  <a:schemeClr val="tx1"/>
                </a:solidFill>
                <a:latin typeface="Calibri" panose="020F0502020204030204" pitchFamily="34" charset="0"/>
              </a:defRPr>
            </a:lvl6pPr>
            <a:lvl7pPr marL="2971800" indent="-228600" defTabSz="412750" eaLnBrk="0" fontAlgn="base" hangingPunct="0">
              <a:spcBef>
                <a:spcPct val="0"/>
              </a:spcBef>
              <a:spcAft>
                <a:spcPct val="0"/>
              </a:spcAft>
              <a:defRPr>
                <a:solidFill>
                  <a:schemeClr val="tx1"/>
                </a:solidFill>
                <a:latin typeface="Calibri" panose="020F0502020204030204" pitchFamily="34" charset="0"/>
              </a:defRPr>
            </a:lvl7pPr>
            <a:lvl8pPr marL="3429000" indent="-228600" defTabSz="412750" eaLnBrk="0" fontAlgn="base" hangingPunct="0">
              <a:spcBef>
                <a:spcPct val="0"/>
              </a:spcBef>
              <a:spcAft>
                <a:spcPct val="0"/>
              </a:spcAft>
              <a:defRPr>
                <a:solidFill>
                  <a:schemeClr val="tx1"/>
                </a:solidFill>
                <a:latin typeface="Calibri" panose="020F0502020204030204" pitchFamily="34" charset="0"/>
              </a:defRPr>
            </a:lvl8pPr>
            <a:lvl9pPr marL="3886200" indent="-228600" defTabSz="41275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endParaRPr kumimoji="0" lang="en-US" altLang="en-US" sz="2250" b="0" i="0" u="none" strike="noStrike" kern="1200" cap="none" spc="0" normalizeH="0" baseline="0" noProof="0" dirty="0">
              <a:ln>
                <a:noFill/>
              </a:ln>
              <a:solidFill>
                <a:srgbClr val="000000"/>
              </a:solidFill>
              <a:effectLst/>
              <a:uLnTx/>
              <a:uFillTx/>
              <a:latin typeface="Helvetica Neue Medium"/>
              <a:ea typeface="+mn-ea"/>
              <a:cs typeface="+mn-cs"/>
              <a:sym typeface="Helvetica Neue Medium"/>
            </a:endParaRPr>
          </a:p>
        </p:txBody>
      </p:sp>
      <p:sp>
        <p:nvSpPr>
          <p:cNvPr id="16388" name="Content Placeholder 2">
            <a:extLst>
              <a:ext uri="{FF2B5EF4-FFF2-40B4-BE49-F238E27FC236}">
                <a16:creationId xmlns:a16="http://schemas.microsoft.com/office/drawing/2014/main" id="{DE402238-17F9-49DE-82E5-E4BBD521BDA6}"/>
              </a:ext>
            </a:extLst>
          </p:cNvPr>
          <p:cNvSpPr>
            <a:spLocks noChangeArrowheads="1"/>
          </p:cNvSpPr>
          <p:nvPr/>
        </p:nvSpPr>
        <p:spPr bwMode="auto">
          <a:xfrm>
            <a:off x="344092" y="715566"/>
            <a:ext cx="1735931" cy="1389459"/>
          </a:xfrm>
          <a:prstGeom prst="rect">
            <a:avLst/>
          </a:prstGeom>
          <a:solidFill>
            <a:srgbClr val="1DB100"/>
          </a:solidFill>
          <a:ln>
            <a:noFill/>
          </a:ln>
          <a:extLst>
            <a:ext uri="{91240B29-F687-4F45-9708-019B960494DF}">
              <a14:hiddenLine xmlns:a14="http://schemas.microsoft.com/office/drawing/2010/main" w="3175">
                <a:solidFill>
                  <a:srgbClr val="000000"/>
                </a:solidFill>
                <a:miter lim="400000"/>
                <a:headEnd/>
                <a:tailEnd/>
              </a14:hiddenLine>
            </a:ext>
          </a:extLst>
        </p:spPr>
        <p:txBody>
          <a:bodyPr lIns="72008" tIns="72008" rIns="72008" bIns="72008"/>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900" b="1" i="0" u="none" strike="noStrike" kern="1200" cap="none" spc="0" normalizeH="0" baseline="0" noProof="0" dirty="0">
                <a:ln>
                  <a:noFill/>
                </a:ln>
                <a:solidFill>
                  <a:srgbClr val="FFFFFF"/>
                </a:solidFill>
                <a:effectLst/>
                <a:uLnTx/>
                <a:uFillTx/>
                <a:latin typeface="Helvetica Neue"/>
                <a:sym typeface="Helvetica Neue"/>
              </a:rPr>
              <a:t>Dev Portal</a:t>
            </a:r>
          </a:p>
        </p:txBody>
      </p:sp>
      <p:sp>
        <p:nvSpPr>
          <p:cNvPr id="16389" name="Content Placeholder 2">
            <a:extLst>
              <a:ext uri="{FF2B5EF4-FFF2-40B4-BE49-F238E27FC236}">
                <a16:creationId xmlns:a16="http://schemas.microsoft.com/office/drawing/2014/main" id="{F74B77D3-E676-43A9-830D-08560BE8B5FD}"/>
              </a:ext>
            </a:extLst>
          </p:cNvPr>
          <p:cNvSpPr>
            <a:spLocks noChangeArrowheads="1"/>
          </p:cNvSpPr>
          <p:nvPr/>
        </p:nvSpPr>
        <p:spPr bwMode="auto">
          <a:xfrm>
            <a:off x="2139553" y="715566"/>
            <a:ext cx="1737122" cy="1389459"/>
          </a:xfrm>
          <a:prstGeom prst="rect">
            <a:avLst/>
          </a:prstGeom>
          <a:solidFill>
            <a:srgbClr val="003BC9"/>
          </a:solidFill>
          <a:ln>
            <a:noFill/>
          </a:ln>
          <a:extLst>
            <a:ext uri="{91240B29-F687-4F45-9708-019B960494DF}">
              <a14:hiddenLine xmlns:a14="http://schemas.microsoft.com/office/drawing/2010/main" w="3175">
                <a:solidFill>
                  <a:srgbClr val="000000"/>
                </a:solidFill>
                <a:miter lim="400000"/>
                <a:headEnd/>
                <a:tailEnd/>
              </a14:hiddenLine>
            </a:ext>
          </a:extLst>
        </p:spPr>
        <p:txBody>
          <a:bodyPr lIns="72008" tIns="72008" rIns="72008" bIns="72008"/>
          <a:lstStyle>
            <a:lvl1pPr defTabSz="22860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22860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22860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22860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22860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171450" rtl="0" eaLnBrk="0" fontAlgn="base" latinLnBrk="0" hangingPunct="0">
              <a:lnSpc>
                <a:spcPct val="90000"/>
              </a:lnSpc>
              <a:spcBef>
                <a:spcPts val="375"/>
              </a:spcBef>
              <a:spcAft>
                <a:spcPct val="0"/>
              </a:spcAft>
              <a:buClrTx/>
              <a:buSzTx/>
              <a:buFontTx/>
              <a:buNone/>
              <a:tabLst/>
              <a:defRPr/>
            </a:pPr>
            <a:r>
              <a:rPr kumimoji="0" lang="en-US" altLang="en-US" sz="825" b="1" i="0" u="none" strike="noStrike" kern="1200" cap="none" spc="0" normalizeH="0" baseline="0" noProof="0" dirty="0">
                <a:ln>
                  <a:noFill/>
                </a:ln>
                <a:solidFill>
                  <a:srgbClr val="FFFFFF"/>
                </a:solidFill>
                <a:effectLst/>
                <a:uLnTx/>
                <a:uFillTx/>
                <a:latin typeface="Arial" panose="020B0604020202020204" pitchFamily="34" charset="0"/>
                <a:ea typeface="Helvetica Neue Medium"/>
                <a:cs typeface="Arial" panose="020B0604020202020204" pitchFamily="34" charset="0"/>
                <a:sym typeface="Arial" panose="020B0604020202020204" pitchFamily="34" charset="0"/>
              </a:rPr>
              <a:t>Create Services</a:t>
            </a:r>
          </a:p>
        </p:txBody>
      </p:sp>
      <p:sp>
        <p:nvSpPr>
          <p:cNvPr id="16390" name="Developer Access…">
            <a:extLst>
              <a:ext uri="{FF2B5EF4-FFF2-40B4-BE49-F238E27FC236}">
                <a16:creationId xmlns:a16="http://schemas.microsoft.com/office/drawing/2014/main" id="{914E1A2C-6FD0-41DC-8624-C6701B13620C}"/>
              </a:ext>
            </a:extLst>
          </p:cNvPr>
          <p:cNvSpPr txBox="1">
            <a:spLocks noChangeArrowheads="1"/>
          </p:cNvSpPr>
          <p:nvPr/>
        </p:nvSpPr>
        <p:spPr bwMode="auto">
          <a:xfrm>
            <a:off x="439341" y="1021556"/>
            <a:ext cx="1464469" cy="83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Developer Access</a:t>
            </a:r>
            <a:endParaRPr kumimoji="0" lang="en-US" altLang="en-US" sz="1050" b="1" i="0" u="none" strike="noStrike" kern="1200" cap="none" spc="0" normalizeH="0" baseline="0" noProof="0" dirty="0">
              <a:ln>
                <a:noFill/>
              </a:ln>
              <a:solidFill>
                <a:srgbClr val="FFFFFF"/>
              </a:solidFill>
              <a:effectLst/>
              <a:uLnTx/>
              <a:uFillTx/>
              <a:latin typeface="Helvetica Neue"/>
              <a:sym typeface="Helvetica Neue"/>
            </a:endParaRPr>
          </a:p>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Manage Applications</a:t>
            </a:r>
            <a:endParaRPr kumimoji="0" lang="en-US" altLang="en-US" sz="1050" b="1" i="0" u="none" strike="noStrike" kern="1200" cap="none" spc="0" normalizeH="0" baseline="0" noProof="0" dirty="0">
              <a:ln>
                <a:noFill/>
              </a:ln>
              <a:solidFill>
                <a:srgbClr val="FFFFFF"/>
              </a:solidFill>
              <a:effectLst/>
              <a:uLnTx/>
              <a:uFillTx/>
              <a:latin typeface="Helvetica Neue"/>
              <a:sym typeface="Helvetica Neue"/>
            </a:endParaRPr>
          </a:p>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DevOps Tool Chain</a:t>
            </a:r>
            <a:endParaRPr kumimoji="0" lang="en-US" altLang="en-US" sz="1050" b="1" i="0" u="none" strike="noStrike" kern="1200" cap="none" spc="0" normalizeH="0" baseline="0" noProof="0" dirty="0">
              <a:ln>
                <a:noFill/>
              </a:ln>
              <a:solidFill>
                <a:srgbClr val="FFFFFF"/>
              </a:solidFill>
              <a:effectLst/>
              <a:uLnTx/>
              <a:uFillTx/>
              <a:latin typeface="Helvetica Neue"/>
              <a:sym typeface="Helvetica Neue"/>
            </a:endParaRPr>
          </a:p>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 Launch &amp; Manage Microclimate Dev Tools</a:t>
            </a:r>
          </a:p>
        </p:txBody>
      </p:sp>
      <p:sp>
        <p:nvSpPr>
          <p:cNvPr id="16391" name="App Generation…">
            <a:extLst>
              <a:ext uri="{FF2B5EF4-FFF2-40B4-BE49-F238E27FC236}">
                <a16:creationId xmlns:a16="http://schemas.microsoft.com/office/drawing/2014/main" id="{828EB4D9-39A5-43BA-8416-5B333A3C3D46}"/>
              </a:ext>
            </a:extLst>
          </p:cNvPr>
          <p:cNvSpPr txBox="1">
            <a:spLocks noChangeArrowheads="1"/>
          </p:cNvSpPr>
          <p:nvPr/>
        </p:nvSpPr>
        <p:spPr bwMode="auto">
          <a:xfrm>
            <a:off x="2201467" y="1100137"/>
            <a:ext cx="1612106" cy="682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App Generation</a:t>
            </a:r>
            <a:endParaRPr kumimoji="0" lang="en-US" altLang="en-US" sz="1050" b="1" i="0" u="none" strike="noStrike" kern="1200" cap="none" spc="0" normalizeH="0" baseline="0" noProof="0" dirty="0">
              <a:ln>
                <a:noFill/>
              </a:ln>
              <a:solidFill>
                <a:srgbClr val="FFFFFF"/>
              </a:solidFill>
              <a:effectLst/>
              <a:uLnTx/>
              <a:uFillTx/>
              <a:latin typeface="Helvetica Neue"/>
              <a:sym typeface="Helvetica Neue"/>
            </a:endParaRPr>
          </a:p>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Enable and Upgrade Existing</a:t>
            </a:r>
            <a:endParaRPr kumimoji="0" lang="en-US" altLang="en-US" sz="1050" b="1" i="0" u="none" strike="noStrike" kern="1200" cap="none" spc="0" normalizeH="0" baseline="0" noProof="0" dirty="0">
              <a:ln>
                <a:noFill/>
              </a:ln>
              <a:solidFill>
                <a:srgbClr val="FFFFFF"/>
              </a:solidFill>
              <a:effectLst/>
              <a:uLnTx/>
              <a:uFillTx/>
              <a:latin typeface="Helvetica Neue"/>
              <a:sym typeface="Helvetica Neue"/>
            </a:endParaRPr>
          </a:p>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Zero Migration Services</a:t>
            </a:r>
            <a:endParaRPr kumimoji="0" lang="en-US" altLang="en-US" sz="1050" b="1" i="0" u="none" strike="noStrike" kern="1200" cap="none" spc="0" normalizeH="0" baseline="0" noProof="0" dirty="0">
              <a:ln>
                <a:noFill/>
              </a:ln>
              <a:solidFill>
                <a:srgbClr val="FFFFFF"/>
              </a:solidFill>
              <a:effectLst/>
              <a:uLnTx/>
              <a:uFillTx/>
              <a:latin typeface="Helvetica Neue"/>
              <a:sym typeface="Helvetica Neue"/>
            </a:endParaRPr>
          </a:p>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Template to App conversion</a:t>
            </a:r>
          </a:p>
        </p:txBody>
      </p:sp>
      <p:sp>
        <p:nvSpPr>
          <p:cNvPr id="16392" name="Content Placeholder 2">
            <a:extLst>
              <a:ext uri="{FF2B5EF4-FFF2-40B4-BE49-F238E27FC236}">
                <a16:creationId xmlns:a16="http://schemas.microsoft.com/office/drawing/2014/main" id="{56853A1F-FED3-4436-9C59-F3DABA300ECB}"/>
              </a:ext>
            </a:extLst>
          </p:cNvPr>
          <p:cNvSpPr>
            <a:spLocks noChangeArrowheads="1"/>
          </p:cNvSpPr>
          <p:nvPr/>
        </p:nvSpPr>
        <p:spPr bwMode="auto">
          <a:xfrm>
            <a:off x="3936207" y="715566"/>
            <a:ext cx="3031331" cy="1389459"/>
          </a:xfrm>
          <a:prstGeom prst="rect">
            <a:avLst/>
          </a:prstGeom>
          <a:solidFill>
            <a:srgbClr val="003BC9"/>
          </a:solidFill>
          <a:ln>
            <a:noFill/>
          </a:ln>
          <a:extLst>
            <a:ext uri="{91240B29-F687-4F45-9708-019B960494DF}">
              <a14:hiddenLine xmlns:a14="http://schemas.microsoft.com/office/drawing/2010/main" w="3175">
                <a:solidFill>
                  <a:srgbClr val="000000"/>
                </a:solidFill>
                <a:miter lim="400000"/>
                <a:headEnd/>
                <a:tailEnd/>
              </a14:hiddenLine>
            </a:ext>
          </a:extLst>
        </p:spPr>
        <p:txBody>
          <a:bodyPr lIns="72008" tIns="72008" rIns="72008" bIns="72008"/>
          <a:lstStyle>
            <a:lvl1pPr defTabSz="22860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22860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22860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22860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22860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171450" rtl="0" eaLnBrk="0" fontAlgn="base" latinLnBrk="0" hangingPunct="0">
              <a:lnSpc>
                <a:spcPct val="90000"/>
              </a:lnSpc>
              <a:spcBef>
                <a:spcPts val="375"/>
              </a:spcBef>
              <a:spcAft>
                <a:spcPct val="0"/>
              </a:spcAft>
              <a:buClrTx/>
              <a:buSzTx/>
              <a:buFontTx/>
              <a:buNone/>
              <a:tabLst/>
              <a:defRPr/>
            </a:pPr>
            <a:r>
              <a:rPr kumimoji="0" lang="en-US" altLang="en-US" sz="825" b="1" i="0" u="none" strike="noStrike" kern="1200" cap="none" spc="0" normalizeH="0" baseline="0" noProof="0" dirty="0">
                <a:ln>
                  <a:noFill/>
                </a:ln>
                <a:solidFill>
                  <a:srgbClr val="FFFFFF"/>
                </a:solidFill>
                <a:effectLst/>
                <a:uLnTx/>
                <a:uFillTx/>
                <a:latin typeface="Arial" panose="020B0604020202020204" pitchFamily="34" charset="0"/>
                <a:ea typeface="Helvetica Neue Medium"/>
                <a:cs typeface="Arial" panose="020B0604020202020204" pitchFamily="34" charset="0"/>
                <a:sym typeface="Arial" panose="020B0604020202020204" pitchFamily="34" charset="0"/>
              </a:rPr>
              <a:t>Inner Loop Services</a:t>
            </a:r>
          </a:p>
        </p:txBody>
      </p:sp>
      <p:sp>
        <p:nvSpPr>
          <p:cNvPr id="16393" name="Language Server Protocol Support (Polyglot, BYOE)…">
            <a:extLst>
              <a:ext uri="{FF2B5EF4-FFF2-40B4-BE49-F238E27FC236}">
                <a16:creationId xmlns:a16="http://schemas.microsoft.com/office/drawing/2014/main" id="{70948D08-C402-4D79-8389-3EE179FBC5CF}"/>
              </a:ext>
            </a:extLst>
          </p:cNvPr>
          <p:cNvSpPr txBox="1">
            <a:spLocks noChangeArrowheads="1"/>
          </p:cNvSpPr>
          <p:nvPr/>
        </p:nvSpPr>
        <p:spPr bwMode="auto">
          <a:xfrm>
            <a:off x="4108848" y="1023937"/>
            <a:ext cx="2820590" cy="996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Language Server Protocol Support (Polyglot, BYOE)</a:t>
            </a:r>
            <a:endParaRPr kumimoji="0" lang="en-US" altLang="en-US" sz="1050" b="1" i="0" u="none" strike="noStrike" kern="1200" cap="none" spc="0" normalizeH="0" baseline="0" noProof="0" dirty="0">
              <a:ln>
                <a:noFill/>
              </a:ln>
              <a:solidFill>
                <a:srgbClr val="FFFFFF"/>
              </a:solidFill>
              <a:effectLst/>
              <a:uLnTx/>
              <a:uFillTx/>
              <a:latin typeface="Helvetica Neue"/>
              <a:sym typeface="Helvetica Neue"/>
            </a:endParaRPr>
          </a:p>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Incremental Build for fast dev cycles</a:t>
            </a:r>
            <a:endParaRPr kumimoji="0" lang="en-US" altLang="en-US" sz="1050" b="1" i="0" u="none" strike="noStrike" kern="1200" cap="none" spc="0" normalizeH="0" baseline="0" noProof="0" dirty="0">
              <a:ln>
                <a:noFill/>
              </a:ln>
              <a:solidFill>
                <a:srgbClr val="FFFFFF"/>
              </a:solidFill>
              <a:effectLst/>
              <a:uLnTx/>
              <a:uFillTx/>
              <a:latin typeface="Helvetica Neue"/>
              <a:sym typeface="Helvetica Neue"/>
            </a:endParaRPr>
          </a:p>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Integrated Performance Monitoring</a:t>
            </a:r>
            <a:endParaRPr kumimoji="0" lang="en-US" altLang="en-US" sz="1050" b="1" i="0" u="none" strike="noStrike" kern="1200" cap="none" spc="0" normalizeH="0" baseline="0" noProof="0" dirty="0">
              <a:ln>
                <a:noFill/>
              </a:ln>
              <a:solidFill>
                <a:srgbClr val="FFFFFF"/>
              </a:solidFill>
              <a:effectLst/>
              <a:uLnTx/>
              <a:uFillTx/>
              <a:latin typeface="Helvetica Neue"/>
              <a:sym typeface="Helvetica Neue"/>
            </a:endParaRPr>
          </a:p>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Integrated Environment Setup and Configuration</a:t>
            </a:r>
          </a:p>
        </p:txBody>
      </p:sp>
      <p:sp>
        <p:nvSpPr>
          <p:cNvPr id="16394" name="Content Placeholder 2">
            <a:extLst>
              <a:ext uri="{FF2B5EF4-FFF2-40B4-BE49-F238E27FC236}">
                <a16:creationId xmlns:a16="http://schemas.microsoft.com/office/drawing/2014/main" id="{8724893E-F77C-4B08-AC9E-4764AFED4F5D}"/>
              </a:ext>
            </a:extLst>
          </p:cNvPr>
          <p:cNvSpPr>
            <a:spLocks noChangeArrowheads="1"/>
          </p:cNvSpPr>
          <p:nvPr/>
        </p:nvSpPr>
        <p:spPr bwMode="auto">
          <a:xfrm>
            <a:off x="344091" y="2182416"/>
            <a:ext cx="4082653" cy="1909763"/>
          </a:xfrm>
          <a:prstGeom prst="rect">
            <a:avLst/>
          </a:prstGeom>
          <a:solidFill>
            <a:srgbClr val="003BC9"/>
          </a:solidFill>
          <a:ln>
            <a:noFill/>
          </a:ln>
          <a:extLst>
            <a:ext uri="{91240B29-F687-4F45-9708-019B960494DF}">
              <a14:hiddenLine xmlns:a14="http://schemas.microsoft.com/office/drawing/2010/main" w="3175">
                <a:solidFill>
                  <a:srgbClr val="000000"/>
                </a:solidFill>
                <a:miter lim="400000"/>
                <a:headEnd/>
                <a:tailEnd/>
              </a14:hiddenLine>
            </a:ext>
          </a:extLst>
        </p:spPr>
        <p:txBody>
          <a:bodyPr lIns="72008" tIns="72008" rIns="72008" bIns="72008"/>
          <a:lstStyle>
            <a:lvl1pPr defTabSz="22860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22860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22860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22860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22860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171450" rtl="0" eaLnBrk="0" fontAlgn="base" latinLnBrk="0" hangingPunct="0">
              <a:lnSpc>
                <a:spcPct val="90000"/>
              </a:lnSpc>
              <a:spcBef>
                <a:spcPts val="375"/>
              </a:spcBef>
              <a:spcAft>
                <a:spcPct val="0"/>
              </a:spcAft>
              <a:buClrTx/>
              <a:buSzTx/>
              <a:buFontTx/>
              <a:buNone/>
              <a:tabLst/>
              <a:defRPr/>
            </a:pPr>
            <a:endParaRPr kumimoji="0" lang="en-US" altLang="en-US" sz="825" b="1" i="0" u="none" strike="noStrike" kern="1200" cap="none" spc="0" normalizeH="0" baseline="0" noProof="0" dirty="0">
              <a:ln>
                <a:noFill/>
              </a:ln>
              <a:solidFill>
                <a:srgbClr val="FFFFFF"/>
              </a:solidFill>
              <a:effectLst/>
              <a:uLnTx/>
              <a:uFillTx/>
              <a:latin typeface="Arial" panose="020B0604020202020204" pitchFamily="34" charset="0"/>
              <a:ea typeface="Helvetica Neue Medium"/>
              <a:cs typeface="Arial" panose="020B0604020202020204" pitchFamily="34" charset="0"/>
              <a:sym typeface="Arial" panose="020B0604020202020204" pitchFamily="34" charset="0"/>
            </a:endParaRPr>
          </a:p>
        </p:txBody>
      </p:sp>
      <p:sp>
        <p:nvSpPr>
          <p:cNvPr id="16395" name="Local Dev Env(s)">
            <a:extLst>
              <a:ext uri="{FF2B5EF4-FFF2-40B4-BE49-F238E27FC236}">
                <a16:creationId xmlns:a16="http://schemas.microsoft.com/office/drawing/2014/main" id="{66354AEB-9279-43D6-A232-389709E9FFB8}"/>
              </a:ext>
            </a:extLst>
          </p:cNvPr>
          <p:cNvSpPr txBox="1">
            <a:spLocks noChangeArrowheads="1"/>
          </p:cNvSpPr>
          <p:nvPr/>
        </p:nvSpPr>
        <p:spPr bwMode="auto">
          <a:xfrm>
            <a:off x="396478" y="2750344"/>
            <a:ext cx="1098947"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22860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22860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22860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22860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22860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171450" rtl="0" eaLnBrk="0" fontAlgn="base" latinLnBrk="0" hangingPunct="0">
              <a:lnSpc>
                <a:spcPct val="90000"/>
              </a:lnSpc>
              <a:spcBef>
                <a:spcPts val="375"/>
              </a:spcBef>
              <a:spcAft>
                <a:spcPct val="0"/>
              </a:spcAft>
              <a:buClrTx/>
              <a:buSzTx/>
              <a:buFontTx/>
              <a:buNone/>
              <a:tabLst/>
              <a:defRPr/>
            </a:pPr>
            <a:r>
              <a:rPr kumimoji="0" lang="en-US" altLang="en-US" sz="900" b="1" i="0" u="none" strike="noStrike" kern="1200" cap="none" spc="0" normalizeH="0" baseline="0" noProof="0" dirty="0">
                <a:ln>
                  <a:noFill/>
                </a:ln>
                <a:solidFill>
                  <a:srgbClr val="FFFFFF"/>
                </a:solidFill>
                <a:effectLst/>
                <a:uLnTx/>
                <a:uFillTx/>
                <a:latin typeface="Arial" panose="020B0604020202020204" pitchFamily="34" charset="0"/>
                <a:ea typeface="Helvetica Neue Medium"/>
                <a:cs typeface="Arial" panose="020B0604020202020204" pitchFamily="34" charset="0"/>
                <a:sym typeface="Arial" panose="020B0604020202020204" pitchFamily="34" charset="0"/>
              </a:rPr>
              <a:t>Local Dev Env(s)</a:t>
            </a:r>
          </a:p>
        </p:txBody>
      </p:sp>
      <p:pic>
        <p:nvPicPr>
          <p:cNvPr id="16396" name="Picture 47" descr="Picture 47">
            <a:extLst>
              <a:ext uri="{FF2B5EF4-FFF2-40B4-BE49-F238E27FC236}">
                <a16:creationId xmlns:a16="http://schemas.microsoft.com/office/drawing/2014/main" id="{DE0EB66F-B53F-413A-9806-6ABEEF75F62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869" y="3126582"/>
            <a:ext cx="945356" cy="545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6397" name="Line">
            <a:extLst>
              <a:ext uri="{FF2B5EF4-FFF2-40B4-BE49-F238E27FC236}">
                <a16:creationId xmlns:a16="http://schemas.microsoft.com/office/drawing/2014/main" id="{654AC913-6117-458A-B9DB-42445BFB5780}"/>
              </a:ext>
            </a:extLst>
          </p:cNvPr>
          <p:cNvSpPr>
            <a:spLocks noChangeShapeType="1"/>
          </p:cNvSpPr>
          <p:nvPr/>
        </p:nvSpPr>
        <p:spPr bwMode="auto">
          <a:xfrm flipV="1">
            <a:off x="1527572" y="2352675"/>
            <a:ext cx="0" cy="1388269"/>
          </a:xfrm>
          <a:prstGeom prst="line">
            <a:avLst/>
          </a:prstGeom>
          <a:noFill/>
          <a:ln w="12700">
            <a:solidFill>
              <a:srgbClr val="FFFFFF"/>
            </a:solidFill>
            <a:miter lim="400000"/>
            <a:headEnd/>
            <a:tailEnd/>
          </a:ln>
          <a:extLst>
            <a:ext uri="{909E8E84-426E-40DD-AFC4-6F175D3DCCD1}">
              <a14:hiddenFill xmlns:a14="http://schemas.microsoft.com/office/drawing/2010/main">
                <a:noFill/>
              </a14:hiddenFill>
            </a:ext>
          </a:extLst>
        </p:spPr>
        <p:txBody>
          <a:bodyPr lIns="19050" tIns="19050" rIns="19050" bIns="19050" anchor="ct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16398" name="Rectangle">
            <a:extLst>
              <a:ext uri="{FF2B5EF4-FFF2-40B4-BE49-F238E27FC236}">
                <a16:creationId xmlns:a16="http://schemas.microsoft.com/office/drawing/2014/main" id="{6F0957E7-B0FA-460A-8433-1C028040ED8C}"/>
              </a:ext>
            </a:extLst>
          </p:cNvPr>
          <p:cNvSpPr>
            <a:spLocks noChangeArrowheads="1"/>
          </p:cNvSpPr>
          <p:nvPr/>
        </p:nvSpPr>
        <p:spPr bwMode="auto">
          <a:xfrm>
            <a:off x="1702594" y="2274094"/>
            <a:ext cx="2576513" cy="567929"/>
          </a:xfrm>
          <a:prstGeom prst="rect">
            <a:avLst/>
          </a:prstGeom>
          <a:noFill/>
          <a:ln w="127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Browser based IDE</a:t>
            </a:r>
          </a:p>
        </p:txBody>
      </p:sp>
      <p:pic>
        <p:nvPicPr>
          <p:cNvPr id="16399" name="pasted-image.tiff" descr="pasted-image.tiff">
            <a:extLst>
              <a:ext uri="{FF2B5EF4-FFF2-40B4-BE49-F238E27FC236}">
                <a16:creationId xmlns:a16="http://schemas.microsoft.com/office/drawing/2014/main" id="{D0254722-9FB8-4203-AC5B-644DA857A9D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69294" y="2459832"/>
            <a:ext cx="334566" cy="336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6400" name="Picture 25" descr="Picture 25">
            <a:extLst>
              <a:ext uri="{FF2B5EF4-FFF2-40B4-BE49-F238E27FC236}">
                <a16:creationId xmlns:a16="http://schemas.microsoft.com/office/drawing/2014/main" id="{F66A4A86-AD3C-4259-9B48-02F4E81A5AF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7363" y="2295525"/>
            <a:ext cx="170260" cy="234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6401" name="Rectangle">
            <a:extLst>
              <a:ext uri="{FF2B5EF4-FFF2-40B4-BE49-F238E27FC236}">
                <a16:creationId xmlns:a16="http://schemas.microsoft.com/office/drawing/2014/main" id="{7D6040C1-DDE9-4EC1-8DFB-22535C2FD5A9}"/>
              </a:ext>
            </a:extLst>
          </p:cNvPr>
          <p:cNvSpPr>
            <a:spLocks noChangeArrowheads="1"/>
          </p:cNvSpPr>
          <p:nvPr/>
        </p:nvSpPr>
        <p:spPr bwMode="auto">
          <a:xfrm>
            <a:off x="1702594" y="2926556"/>
            <a:ext cx="2561035" cy="401241"/>
          </a:xfrm>
          <a:prstGeom prst="rect">
            <a:avLst/>
          </a:prstGeom>
          <a:noFill/>
          <a:ln w="127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1" i="0" u="none" strike="noStrike" kern="1200" cap="none" spc="0" normalizeH="0" baseline="0" noProof="0" dirty="0">
                <a:ln>
                  <a:noFill/>
                </a:ln>
                <a:solidFill>
                  <a:srgbClr val="FFFFFF"/>
                </a:solidFill>
                <a:effectLst/>
                <a:uLnTx/>
                <a:uFillTx/>
                <a:latin typeface="Helvetica Neue"/>
                <a:sym typeface="Helvetica Neue"/>
              </a:rPr>
              <a:t>CLI Integrations ( Maven)</a:t>
            </a:r>
          </a:p>
        </p:txBody>
      </p:sp>
      <p:sp>
        <p:nvSpPr>
          <p:cNvPr id="16402" name="Rectangle">
            <a:extLst>
              <a:ext uri="{FF2B5EF4-FFF2-40B4-BE49-F238E27FC236}">
                <a16:creationId xmlns:a16="http://schemas.microsoft.com/office/drawing/2014/main" id="{37889260-AA3F-4021-B649-EDE0229AA19A}"/>
              </a:ext>
            </a:extLst>
          </p:cNvPr>
          <p:cNvSpPr>
            <a:spLocks noChangeArrowheads="1"/>
          </p:cNvSpPr>
          <p:nvPr/>
        </p:nvSpPr>
        <p:spPr bwMode="auto">
          <a:xfrm>
            <a:off x="1702594" y="3446860"/>
            <a:ext cx="2576513" cy="558403"/>
          </a:xfrm>
          <a:prstGeom prst="rect">
            <a:avLst/>
          </a:prstGeom>
          <a:noFill/>
          <a:ln w="127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FFFFFF"/>
                </a:solidFill>
                <a:effectLst/>
                <a:uLnTx/>
                <a:uFillTx/>
                <a:latin typeface="Helvetica Neue"/>
                <a:sym typeface="Helvetica Neue"/>
              </a:rPr>
              <a:t>Local IDEs</a:t>
            </a:r>
          </a:p>
        </p:txBody>
      </p:sp>
      <p:sp>
        <p:nvSpPr>
          <p:cNvPr id="16403" name="Local IDEs">
            <a:extLst>
              <a:ext uri="{FF2B5EF4-FFF2-40B4-BE49-F238E27FC236}">
                <a16:creationId xmlns:a16="http://schemas.microsoft.com/office/drawing/2014/main" id="{82ADE231-FD9B-4E5D-BC07-2F7E05B714AC}"/>
              </a:ext>
            </a:extLst>
          </p:cNvPr>
          <p:cNvSpPr txBox="1">
            <a:spLocks noChangeArrowheads="1"/>
          </p:cNvSpPr>
          <p:nvPr/>
        </p:nvSpPr>
        <p:spPr bwMode="auto">
          <a:xfrm>
            <a:off x="3979069" y="3434954"/>
            <a:ext cx="717947" cy="21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endParaRPr kumimoji="0" lang="en-US" altLang="en-US" sz="900" b="1" i="0" u="none" strike="noStrike" kern="1200" cap="none" spc="0" normalizeH="0" baseline="0" noProof="0" dirty="0">
              <a:ln>
                <a:noFill/>
              </a:ln>
              <a:solidFill>
                <a:srgbClr val="FFFFFF"/>
              </a:solidFill>
              <a:effectLst/>
              <a:uLnTx/>
              <a:uFillTx/>
              <a:latin typeface="Helvetica Neue"/>
              <a:sym typeface="Helvetica Neue"/>
            </a:endParaRPr>
          </a:p>
        </p:txBody>
      </p:sp>
      <p:pic>
        <p:nvPicPr>
          <p:cNvPr id="16404" name="Picture 71" descr="Picture 71">
            <a:extLst>
              <a:ext uri="{FF2B5EF4-FFF2-40B4-BE49-F238E27FC236}">
                <a16:creationId xmlns:a16="http://schemas.microsoft.com/office/drawing/2014/main" id="{7E01EF0C-E7F9-41B5-B01E-E52F158F455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58554" y="3475435"/>
            <a:ext cx="522684" cy="28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6405" name="Picture 36" descr="Picture 36">
            <a:extLst>
              <a:ext uri="{FF2B5EF4-FFF2-40B4-BE49-F238E27FC236}">
                <a16:creationId xmlns:a16="http://schemas.microsoft.com/office/drawing/2014/main" id="{A4184397-06F3-47AE-BAD1-F69767EE2404}"/>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71650" y="3804047"/>
            <a:ext cx="675085" cy="171450"/>
          </a:xfrm>
          <a:prstGeom prst="rect">
            <a:avLst/>
          </a:prstGeom>
          <a:solidFill>
            <a:srgbClr val="FFFFFF">
              <a:alpha val="70195"/>
            </a:srgbClr>
          </a:solidFill>
          <a:ln>
            <a:noFill/>
          </a:ln>
          <a:extLst>
            <a:ext uri="{91240B29-F687-4F45-9708-019B960494DF}">
              <a14:hiddenLine xmlns:a14="http://schemas.microsoft.com/office/drawing/2010/main" w="12700">
                <a:solidFill>
                  <a:srgbClr val="000000"/>
                </a:solidFill>
                <a:miter lim="400000"/>
                <a:headEnd/>
                <a:tailEnd/>
              </a14:hiddenLine>
            </a:ext>
          </a:extLst>
        </p:spPr>
      </p:pic>
      <p:pic>
        <p:nvPicPr>
          <p:cNvPr id="16406" name="Picture 62" descr="Picture 62">
            <a:extLst>
              <a:ext uri="{FF2B5EF4-FFF2-40B4-BE49-F238E27FC236}">
                <a16:creationId xmlns:a16="http://schemas.microsoft.com/office/drawing/2014/main" id="{C79E58C8-30EA-48F2-B555-D2434A3BFB17}"/>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9513" y="3589735"/>
            <a:ext cx="286941" cy="283369"/>
          </a:xfrm>
          <a:prstGeom prst="rect">
            <a:avLst/>
          </a:prstGeom>
          <a:solidFill>
            <a:srgbClr val="FFFFFF">
              <a:alpha val="65881"/>
            </a:srgbClr>
          </a:solidFill>
          <a:ln>
            <a:noFill/>
          </a:ln>
          <a:extLst>
            <a:ext uri="{91240B29-F687-4F45-9708-019B960494DF}">
              <a14:hiddenLine xmlns:a14="http://schemas.microsoft.com/office/drawing/2010/main" w="12700">
                <a:solidFill>
                  <a:srgbClr val="000000"/>
                </a:solidFill>
                <a:miter lim="400000"/>
                <a:headEnd/>
                <a:tailEnd/>
              </a14:hiddenLine>
            </a:ext>
          </a:extLst>
        </p:spPr>
      </p:pic>
      <p:sp>
        <p:nvSpPr>
          <p:cNvPr id="16407" name="DevOps Enablement">
            <a:extLst>
              <a:ext uri="{FF2B5EF4-FFF2-40B4-BE49-F238E27FC236}">
                <a16:creationId xmlns:a16="http://schemas.microsoft.com/office/drawing/2014/main" id="{4FBE8D47-5A56-4D1D-B7BC-4BCE8A694652}"/>
              </a:ext>
            </a:extLst>
          </p:cNvPr>
          <p:cNvSpPr txBox="1">
            <a:spLocks noChangeArrowheads="1"/>
          </p:cNvSpPr>
          <p:nvPr/>
        </p:nvSpPr>
        <p:spPr bwMode="auto">
          <a:xfrm>
            <a:off x="5903119" y="2961085"/>
            <a:ext cx="13144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825" b="1" i="0" u="none" strike="noStrike" kern="1200" cap="none" spc="0" normalizeH="0" baseline="0" noProof="0" dirty="0">
                <a:ln>
                  <a:noFill/>
                </a:ln>
                <a:solidFill>
                  <a:srgbClr val="FFFFFF"/>
                </a:solidFill>
                <a:effectLst/>
                <a:uLnTx/>
                <a:uFillTx/>
                <a:latin typeface="Helvetica Neue"/>
                <a:sym typeface="Helvetica Neue"/>
              </a:rPr>
              <a:t>DevOps </a:t>
            </a:r>
            <a:r>
              <a:rPr lang="en-US" altLang="en-US" sz="825" b="1" dirty="0">
                <a:solidFill>
                  <a:srgbClr val="FFFFFF"/>
                </a:solidFill>
              </a:rPr>
              <a:t>Integrations</a:t>
            </a:r>
            <a:endParaRPr kumimoji="0" lang="en-US" altLang="en-US" sz="825" b="1" i="0" u="none" strike="noStrike" kern="1200" cap="none" spc="0" normalizeH="0" baseline="0" noProof="0" dirty="0">
              <a:ln>
                <a:noFill/>
              </a:ln>
              <a:solidFill>
                <a:srgbClr val="FFFFFF"/>
              </a:solidFill>
              <a:effectLst/>
              <a:uLnTx/>
              <a:uFillTx/>
              <a:latin typeface="Helvetica Neue"/>
              <a:sym typeface="Helvetica Neue"/>
            </a:endParaRPr>
          </a:p>
        </p:txBody>
      </p:sp>
      <p:grpSp>
        <p:nvGrpSpPr>
          <p:cNvPr id="16409" name="Group 4">
            <a:extLst>
              <a:ext uri="{FF2B5EF4-FFF2-40B4-BE49-F238E27FC236}">
                <a16:creationId xmlns:a16="http://schemas.microsoft.com/office/drawing/2014/main" id="{7938AA63-1EDA-4D70-9E96-3C913E5E85DF}"/>
              </a:ext>
            </a:extLst>
          </p:cNvPr>
          <p:cNvGrpSpPr>
            <a:grpSpLocks/>
          </p:cNvGrpSpPr>
          <p:nvPr/>
        </p:nvGrpSpPr>
        <p:grpSpPr bwMode="auto">
          <a:xfrm>
            <a:off x="4611291" y="3174207"/>
            <a:ext cx="1457325" cy="413147"/>
            <a:chOff x="9480574" y="2416516"/>
            <a:chExt cx="1942175" cy="550400"/>
          </a:xfrm>
        </p:grpSpPr>
        <p:sp>
          <p:nvSpPr>
            <p:cNvPr id="16430" name="Rectangle">
              <a:extLst>
                <a:ext uri="{FF2B5EF4-FFF2-40B4-BE49-F238E27FC236}">
                  <a16:creationId xmlns:a16="http://schemas.microsoft.com/office/drawing/2014/main" id="{6246E6F4-0DB5-4EA0-A28F-F5F13BE0DE94}"/>
                </a:ext>
              </a:extLst>
            </p:cNvPr>
            <p:cNvSpPr>
              <a:spLocks noChangeArrowheads="1"/>
            </p:cNvSpPr>
            <p:nvPr/>
          </p:nvSpPr>
          <p:spPr bwMode="auto">
            <a:xfrm>
              <a:off x="9480574" y="2416516"/>
              <a:ext cx="1942175" cy="550400"/>
            </a:xfrm>
            <a:prstGeom prst="rect">
              <a:avLst/>
            </a:prstGeom>
            <a:solidFill>
              <a:srgbClr val="EBEBEB"/>
            </a:solidFill>
            <a:ln>
              <a:noFill/>
            </a:ln>
            <a:extLst>
              <a:ext uri="{91240B29-F687-4F45-9708-019B960494DF}">
                <a14:hiddenLine xmlns:a14="http://schemas.microsoft.com/office/drawing/2010/main" w="3175">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6431" name="SCM">
              <a:extLst>
                <a:ext uri="{FF2B5EF4-FFF2-40B4-BE49-F238E27FC236}">
                  <a16:creationId xmlns:a16="http://schemas.microsoft.com/office/drawing/2014/main" id="{04418FA9-08FD-46BB-B3AE-D92E8E8D0B0F}"/>
                </a:ext>
              </a:extLst>
            </p:cNvPr>
            <p:cNvSpPr txBox="1">
              <a:spLocks noChangeArrowheads="1"/>
            </p:cNvSpPr>
            <p:nvPr/>
          </p:nvSpPr>
          <p:spPr bwMode="auto">
            <a:xfrm>
              <a:off x="10358259" y="2449809"/>
              <a:ext cx="473925" cy="433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825" b="1" i="0" u="none" strike="noStrike" kern="1200" cap="none" spc="0" normalizeH="0" baseline="0" noProof="0" dirty="0">
                  <a:ln>
                    <a:noFill/>
                  </a:ln>
                  <a:solidFill>
                    <a:srgbClr val="000000"/>
                  </a:solidFill>
                  <a:effectLst/>
                  <a:uLnTx/>
                  <a:uFillTx/>
                  <a:latin typeface="Helvetica Neue"/>
                  <a:sym typeface="Helvetica Neue"/>
                </a:rPr>
                <a:t>SCM</a:t>
              </a:r>
            </a:p>
          </p:txBody>
        </p:sp>
        <p:pic>
          <p:nvPicPr>
            <p:cNvPr id="16433" name="Picture 86" descr="Picture 86">
              <a:extLst>
                <a:ext uri="{FF2B5EF4-FFF2-40B4-BE49-F238E27FC236}">
                  <a16:creationId xmlns:a16="http://schemas.microsoft.com/office/drawing/2014/main" id="{8AD13C9F-73C1-43CB-BBFA-3BE90AED26D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24986" y="2574581"/>
              <a:ext cx="561735" cy="23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grpSp>
        <p:nvGrpSpPr>
          <p:cNvPr id="16410" name="Group 5">
            <a:extLst>
              <a:ext uri="{FF2B5EF4-FFF2-40B4-BE49-F238E27FC236}">
                <a16:creationId xmlns:a16="http://schemas.microsoft.com/office/drawing/2014/main" id="{6E195426-5082-4579-9484-2B009E0739B5}"/>
              </a:ext>
            </a:extLst>
          </p:cNvPr>
          <p:cNvGrpSpPr>
            <a:grpSpLocks/>
          </p:cNvGrpSpPr>
          <p:nvPr/>
        </p:nvGrpSpPr>
        <p:grpSpPr bwMode="auto">
          <a:xfrm>
            <a:off x="6240066" y="3144441"/>
            <a:ext cx="1465659" cy="434578"/>
            <a:chOff x="9469158" y="3262289"/>
            <a:chExt cx="1953591" cy="579111"/>
          </a:xfrm>
        </p:grpSpPr>
        <p:sp>
          <p:nvSpPr>
            <p:cNvPr id="16427" name="Rectangle">
              <a:extLst>
                <a:ext uri="{FF2B5EF4-FFF2-40B4-BE49-F238E27FC236}">
                  <a16:creationId xmlns:a16="http://schemas.microsoft.com/office/drawing/2014/main" id="{726E09E8-E615-411B-B479-B57C1994F909}"/>
                </a:ext>
              </a:extLst>
            </p:cNvPr>
            <p:cNvSpPr>
              <a:spLocks noChangeArrowheads="1"/>
            </p:cNvSpPr>
            <p:nvPr/>
          </p:nvSpPr>
          <p:spPr bwMode="auto">
            <a:xfrm>
              <a:off x="9469158" y="3262289"/>
              <a:ext cx="1953591" cy="574850"/>
            </a:xfrm>
            <a:prstGeom prst="rect">
              <a:avLst/>
            </a:prstGeom>
            <a:solidFill>
              <a:srgbClr val="EBEBEB"/>
            </a:solidFill>
            <a:ln>
              <a:noFill/>
            </a:ln>
            <a:extLst>
              <a:ext uri="{91240B29-F687-4F45-9708-019B960494DF}">
                <a14:hiddenLine xmlns:a14="http://schemas.microsoft.com/office/drawing/2010/main" w="3175">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pic>
          <p:nvPicPr>
            <p:cNvPr id="16428" name="Picture 8" descr="Picture 8">
              <a:extLst>
                <a:ext uri="{FF2B5EF4-FFF2-40B4-BE49-F238E27FC236}">
                  <a16:creationId xmlns:a16="http://schemas.microsoft.com/office/drawing/2014/main" id="{7191DD10-F7BF-4AFA-AC3B-E92128C8CE4F}"/>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667790" y="3312576"/>
              <a:ext cx="567606" cy="528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6429" name="Registry">
              <a:extLst>
                <a:ext uri="{FF2B5EF4-FFF2-40B4-BE49-F238E27FC236}">
                  <a16:creationId xmlns:a16="http://schemas.microsoft.com/office/drawing/2014/main" id="{E914A7B8-1AE4-40C5-9E1B-819095C55138}"/>
                </a:ext>
              </a:extLst>
            </p:cNvPr>
            <p:cNvSpPr txBox="1">
              <a:spLocks noChangeArrowheads="1"/>
            </p:cNvSpPr>
            <p:nvPr/>
          </p:nvSpPr>
          <p:spPr bwMode="auto">
            <a:xfrm>
              <a:off x="9938333" y="3436043"/>
              <a:ext cx="760702" cy="28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825" b="1" i="0" u="none" strike="noStrike" kern="1200" cap="none" spc="0" normalizeH="0" baseline="0" noProof="0" dirty="0">
                  <a:ln>
                    <a:noFill/>
                  </a:ln>
                  <a:solidFill>
                    <a:srgbClr val="000000"/>
                  </a:solidFill>
                  <a:effectLst/>
                  <a:uLnTx/>
                  <a:uFillTx/>
                  <a:latin typeface="Helvetica Neue"/>
                  <a:sym typeface="Helvetica Neue"/>
                </a:rPr>
                <a:t>Registry</a:t>
              </a:r>
            </a:p>
          </p:txBody>
        </p:sp>
      </p:grpSp>
      <p:grpSp>
        <p:nvGrpSpPr>
          <p:cNvPr id="16411" name="Group 6">
            <a:extLst>
              <a:ext uri="{FF2B5EF4-FFF2-40B4-BE49-F238E27FC236}">
                <a16:creationId xmlns:a16="http://schemas.microsoft.com/office/drawing/2014/main" id="{4F7F967E-08DC-40F0-9113-DC315736CF64}"/>
              </a:ext>
            </a:extLst>
          </p:cNvPr>
          <p:cNvGrpSpPr>
            <a:grpSpLocks/>
          </p:cNvGrpSpPr>
          <p:nvPr/>
        </p:nvGrpSpPr>
        <p:grpSpPr bwMode="auto">
          <a:xfrm>
            <a:off x="6282929" y="3630217"/>
            <a:ext cx="1473994" cy="382190"/>
            <a:chOff x="9456612" y="4232623"/>
            <a:chExt cx="1966137" cy="509466"/>
          </a:xfrm>
        </p:grpSpPr>
        <p:sp>
          <p:nvSpPr>
            <p:cNvPr id="16423" name="Rectangle">
              <a:extLst>
                <a:ext uri="{FF2B5EF4-FFF2-40B4-BE49-F238E27FC236}">
                  <a16:creationId xmlns:a16="http://schemas.microsoft.com/office/drawing/2014/main" id="{CA7E7455-2192-4DF4-A579-58D2E3795BE1}"/>
                </a:ext>
              </a:extLst>
            </p:cNvPr>
            <p:cNvSpPr>
              <a:spLocks noChangeArrowheads="1"/>
            </p:cNvSpPr>
            <p:nvPr/>
          </p:nvSpPr>
          <p:spPr bwMode="auto">
            <a:xfrm>
              <a:off x="9456612" y="4232623"/>
              <a:ext cx="1966137" cy="509466"/>
            </a:xfrm>
            <a:prstGeom prst="rect">
              <a:avLst/>
            </a:prstGeom>
            <a:solidFill>
              <a:srgbClr val="EBEBEB"/>
            </a:solidFill>
            <a:ln>
              <a:noFill/>
            </a:ln>
            <a:extLst>
              <a:ext uri="{91240B29-F687-4F45-9708-019B960494DF}">
                <a14:hiddenLine xmlns:a14="http://schemas.microsoft.com/office/drawing/2010/main" w="3175">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6424" name="Repository">
              <a:extLst>
                <a:ext uri="{FF2B5EF4-FFF2-40B4-BE49-F238E27FC236}">
                  <a16:creationId xmlns:a16="http://schemas.microsoft.com/office/drawing/2014/main" id="{6EB08D5D-850F-425D-9D14-4D43FA80662D}"/>
                </a:ext>
              </a:extLst>
            </p:cNvPr>
            <p:cNvSpPr txBox="1">
              <a:spLocks noChangeArrowheads="1"/>
            </p:cNvSpPr>
            <p:nvPr/>
          </p:nvSpPr>
          <p:spPr bwMode="auto">
            <a:xfrm>
              <a:off x="10004537" y="4450476"/>
              <a:ext cx="971178" cy="29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825" b="1" i="0" u="none" strike="noStrike" kern="1200" cap="none" spc="0" normalizeH="0" baseline="0" noProof="0" dirty="0">
                  <a:ln>
                    <a:noFill/>
                  </a:ln>
                  <a:solidFill>
                    <a:srgbClr val="000000"/>
                  </a:solidFill>
                  <a:effectLst/>
                  <a:uLnTx/>
                  <a:uFillTx/>
                  <a:latin typeface="Helvetica Neue"/>
                  <a:sym typeface="Helvetica Neue"/>
                </a:rPr>
                <a:t>Repository</a:t>
              </a:r>
            </a:p>
          </p:txBody>
        </p:sp>
        <p:pic>
          <p:nvPicPr>
            <p:cNvPr id="16425" name="图片 233" descr="图片 233">
              <a:extLst>
                <a:ext uri="{FF2B5EF4-FFF2-40B4-BE49-F238E27FC236}">
                  <a16:creationId xmlns:a16="http://schemas.microsoft.com/office/drawing/2014/main" id="{4AA43157-458B-4E3E-B7B7-E037AFBDF22D}"/>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549652" y="4275197"/>
              <a:ext cx="361307" cy="40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6426" name="Picture 11" descr="Picture 11">
              <a:extLst>
                <a:ext uri="{FF2B5EF4-FFF2-40B4-BE49-F238E27FC236}">
                  <a16:creationId xmlns:a16="http://schemas.microsoft.com/office/drawing/2014/main" id="{1B32D163-7EFF-4178-A99B-1A5798B24452}"/>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479385" y="4295940"/>
              <a:ext cx="822958" cy="18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sp>
        <p:nvSpPr>
          <p:cNvPr id="16412" name="Content Placeholder 2">
            <a:extLst>
              <a:ext uri="{FF2B5EF4-FFF2-40B4-BE49-F238E27FC236}">
                <a16:creationId xmlns:a16="http://schemas.microsoft.com/office/drawing/2014/main" id="{FB7FFB05-BC1A-438E-BF59-4ABCA0622728}"/>
              </a:ext>
            </a:extLst>
          </p:cNvPr>
          <p:cNvSpPr>
            <a:spLocks noChangeArrowheads="1"/>
          </p:cNvSpPr>
          <p:nvPr/>
        </p:nvSpPr>
        <p:spPr bwMode="auto">
          <a:xfrm>
            <a:off x="442913" y="4432697"/>
            <a:ext cx="689372" cy="338138"/>
          </a:xfrm>
          <a:prstGeom prst="rect">
            <a:avLst/>
          </a:prstGeom>
          <a:solidFill>
            <a:srgbClr val="1DB100"/>
          </a:solidFill>
          <a:ln w="3175">
            <a:solidFill>
              <a:srgbClr val="000000"/>
            </a:solidFill>
            <a:miter lim="800000"/>
            <a:headEnd/>
            <a:tailEnd/>
          </a:ln>
        </p:spPr>
        <p:txBody>
          <a:bodyPr lIns="72008" tIns="72008" rIns="72008" bIns="72008"/>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endParaRPr kumimoji="0" lang="en-US" altLang="en-US" sz="900" b="1" i="0" u="none" strike="noStrike" kern="1200" cap="none" spc="0" normalizeH="0" baseline="0" noProof="0" dirty="0">
              <a:ln>
                <a:noFill/>
              </a:ln>
              <a:solidFill>
                <a:srgbClr val="FFFFFF"/>
              </a:solidFill>
              <a:effectLst/>
              <a:uLnTx/>
              <a:uFillTx/>
              <a:latin typeface="Helvetica Neue"/>
              <a:sym typeface="Helvetica Neue"/>
            </a:endParaRPr>
          </a:p>
        </p:txBody>
      </p:sp>
      <p:sp>
        <p:nvSpPr>
          <p:cNvPr id="16413" name="ICP">
            <a:extLst>
              <a:ext uri="{FF2B5EF4-FFF2-40B4-BE49-F238E27FC236}">
                <a16:creationId xmlns:a16="http://schemas.microsoft.com/office/drawing/2014/main" id="{C315B048-8D00-426C-8A1C-7D2E59F2240B}"/>
              </a:ext>
            </a:extLst>
          </p:cNvPr>
          <p:cNvSpPr txBox="1">
            <a:spLocks noChangeArrowheads="1"/>
          </p:cNvSpPr>
          <p:nvPr/>
        </p:nvSpPr>
        <p:spPr bwMode="auto">
          <a:xfrm>
            <a:off x="669131" y="4505326"/>
            <a:ext cx="238125" cy="1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900" b="1" i="0" u="none" strike="noStrike" kern="1200" cap="none" spc="0" normalizeH="0" baseline="0" noProof="0" dirty="0">
                <a:ln>
                  <a:noFill/>
                </a:ln>
                <a:solidFill>
                  <a:srgbClr val="FFFFFF"/>
                </a:solidFill>
                <a:effectLst/>
                <a:uLnTx/>
                <a:uFillTx/>
                <a:latin typeface="Helvetica Neue"/>
                <a:sym typeface="Helvetica Neue"/>
              </a:rPr>
              <a:t>ICP</a:t>
            </a:r>
            <a:endParaRPr kumimoji="0" lang="en-US" altLang="en-US" sz="675" b="1" i="0" u="none" strike="noStrike" kern="1200" cap="none" spc="0" normalizeH="0" baseline="0" noProof="0" dirty="0">
              <a:ln>
                <a:noFill/>
              </a:ln>
              <a:solidFill>
                <a:srgbClr val="FFFFFF"/>
              </a:solidFill>
              <a:effectLst/>
              <a:uLnTx/>
              <a:uFillTx/>
              <a:latin typeface="Helvetica Neue"/>
              <a:sym typeface="Helvetica Neue"/>
            </a:endParaRPr>
          </a:p>
        </p:txBody>
      </p:sp>
      <p:sp>
        <p:nvSpPr>
          <p:cNvPr id="16414" name="Content Placeholder 2">
            <a:extLst>
              <a:ext uri="{FF2B5EF4-FFF2-40B4-BE49-F238E27FC236}">
                <a16:creationId xmlns:a16="http://schemas.microsoft.com/office/drawing/2014/main" id="{B35A6C9A-585E-4B08-A0CF-08688D43F9E4}"/>
              </a:ext>
            </a:extLst>
          </p:cNvPr>
          <p:cNvSpPr>
            <a:spLocks noChangeArrowheads="1"/>
          </p:cNvSpPr>
          <p:nvPr/>
        </p:nvSpPr>
        <p:spPr bwMode="auto">
          <a:xfrm>
            <a:off x="1171576" y="4429125"/>
            <a:ext cx="879872" cy="344091"/>
          </a:xfrm>
          <a:prstGeom prst="rect">
            <a:avLst/>
          </a:prstGeom>
          <a:solidFill>
            <a:srgbClr val="003BC9"/>
          </a:solidFill>
          <a:ln w="3175">
            <a:solidFill>
              <a:srgbClr val="000000"/>
            </a:solidFill>
            <a:miter lim="800000"/>
            <a:headEnd/>
            <a:tailEnd/>
          </a:ln>
        </p:spPr>
        <p:txBody>
          <a:bodyPr lIns="72008" tIns="72008" rIns="72008" bIns="72008"/>
          <a:lstStyle>
            <a:lvl1pPr defTabSz="22860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22860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22860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22860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22860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171450" rtl="0" eaLnBrk="0" fontAlgn="base" latinLnBrk="0" hangingPunct="0">
              <a:lnSpc>
                <a:spcPct val="90000"/>
              </a:lnSpc>
              <a:spcBef>
                <a:spcPts val="375"/>
              </a:spcBef>
              <a:spcAft>
                <a:spcPct val="0"/>
              </a:spcAft>
              <a:buClrTx/>
              <a:buSzTx/>
              <a:buFontTx/>
              <a:buNone/>
              <a:tabLst/>
              <a:defRPr/>
            </a:pPr>
            <a:endParaRPr kumimoji="0" lang="en-US" altLang="en-US" sz="825" b="1" i="0" u="none" strike="noStrike" kern="1200" cap="none" spc="0" normalizeH="0" baseline="0" noProof="0" dirty="0">
              <a:ln>
                <a:noFill/>
              </a:ln>
              <a:solidFill>
                <a:srgbClr val="FFFFFF"/>
              </a:solidFill>
              <a:effectLst/>
              <a:uLnTx/>
              <a:uFillTx/>
              <a:latin typeface="Arial" panose="020B0604020202020204" pitchFamily="34" charset="0"/>
              <a:ea typeface="Helvetica Neue Medium"/>
              <a:cs typeface="Arial" panose="020B0604020202020204" pitchFamily="34" charset="0"/>
              <a:sym typeface="Arial" panose="020B0604020202020204" pitchFamily="34" charset="0"/>
            </a:endParaRPr>
          </a:p>
        </p:txBody>
      </p:sp>
      <p:sp>
        <p:nvSpPr>
          <p:cNvPr id="16415" name="Microclimate Local or ICP">
            <a:extLst>
              <a:ext uri="{FF2B5EF4-FFF2-40B4-BE49-F238E27FC236}">
                <a16:creationId xmlns:a16="http://schemas.microsoft.com/office/drawing/2014/main" id="{D88EAE06-4E88-4115-9EEB-A128CC49E67E}"/>
              </a:ext>
            </a:extLst>
          </p:cNvPr>
          <p:cNvSpPr txBox="1">
            <a:spLocks noChangeArrowheads="1"/>
          </p:cNvSpPr>
          <p:nvPr/>
        </p:nvSpPr>
        <p:spPr bwMode="auto">
          <a:xfrm>
            <a:off x="1168004" y="4429125"/>
            <a:ext cx="88701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825" b="1" i="0" u="none" strike="noStrike" kern="1200" cap="none" spc="0" normalizeH="0" baseline="0" noProof="0" dirty="0">
                <a:ln>
                  <a:noFill/>
                </a:ln>
                <a:solidFill>
                  <a:srgbClr val="FFFFFF"/>
                </a:solidFill>
                <a:effectLst/>
                <a:uLnTx/>
                <a:uFillTx/>
                <a:latin typeface="Helvetica Neue"/>
                <a:sym typeface="Helvetica Neue"/>
              </a:rPr>
              <a:t>Microclimate Local or ICP</a:t>
            </a:r>
          </a:p>
        </p:txBody>
      </p:sp>
      <p:sp>
        <p:nvSpPr>
          <p:cNvPr id="16416" name="Option for 3rd Party">
            <a:extLst>
              <a:ext uri="{FF2B5EF4-FFF2-40B4-BE49-F238E27FC236}">
                <a16:creationId xmlns:a16="http://schemas.microsoft.com/office/drawing/2014/main" id="{5FAEAE65-2F98-416B-9739-5D59EAF5D98D}"/>
              </a:ext>
            </a:extLst>
          </p:cNvPr>
          <p:cNvSpPr txBox="1">
            <a:spLocks noChangeArrowheads="1"/>
          </p:cNvSpPr>
          <p:nvPr/>
        </p:nvSpPr>
        <p:spPr bwMode="auto">
          <a:xfrm>
            <a:off x="2053829" y="4436269"/>
            <a:ext cx="1021556" cy="336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825" b="1" i="0" u="none" strike="noStrike" kern="1200" cap="none" spc="0" normalizeH="0" baseline="0" noProof="0" dirty="0">
                <a:ln>
                  <a:noFill/>
                </a:ln>
                <a:solidFill>
                  <a:srgbClr val="000000"/>
                </a:solidFill>
                <a:effectLst/>
                <a:uLnTx/>
                <a:uFillTx/>
                <a:latin typeface="Helvetica Neue"/>
                <a:sym typeface="Helvetica Neue"/>
              </a:rPr>
              <a:t>Option for 3rd Party</a:t>
            </a:r>
          </a:p>
        </p:txBody>
      </p:sp>
      <p:sp>
        <p:nvSpPr>
          <p:cNvPr id="16417" name="Rectangle">
            <a:extLst>
              <a:ext uri="{FF2B5EF4-FFF2-40B4-BE49-F238E27FC236}">
                <a16:creationId xmlns:a16="http://schemas.microsoft.com/office/drawing/2014/main" id="{E3C02545-FFC7-4084-B82C-2B67C98B9669}"/>
              </a:ext>
            </a:extLst>
          </p:cNvPr>
          <p:cNvSpPr>
            <a:spLocks noChangeArrowheads="1"/>
          </p:cNvSpPr>
          <p:nvPr/>
        </p:nvSpPr>
        <p:spPr bwMode="auto">
          <a:xfrm>
            <a:off x="365522" y="4339828"/>
            <a:ext cx="2757488" cy="538163"/>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chemeClr val="tx1"/>
              </a:solidFill>
              <a:effectLst/>
              <a:uLnTx/>
              <a:uFillTx/>
              <a:latin typeface="Helvetica Neue Medium"/>
              <a:ea typeface="Helvetica Neue Medium"/>
              <a:cs typeface="Helvetica Neue Medium"/>
              <a:sym typeface="Helvetica Neue Medium"/>
            </a:endParaRPr>
          </a:p>
        </p:txBody>
      </p:sp>
      <p:sp>
        <p:nvSpPr>
          <p:cNvPr id="16418" name="Legend:">
            <a:extLst>
              <a:ext uri="{FF2B5EF4-FFF2-40B4-BE49-F238E27FC236}">
                <a16:creationId xmlns:a16="http://schemas.microsoft.com/office/drawing/2014/main" id="{C718A5D6-0C20-41A2-AABF-0422BD1E8B6B}"/>
              </a:ext>
            </a:extLst>
          </p:cNvPr>
          <p:cNvSpPr txBox="1">
            <a:spLocks noChangeArrowheads="1"/>
          </p:cNvSpPr>
          <p:nvPr/>
        </p:nvSpPr>
        <p:spPr bwMode="auto">
          <a:xfrm>
            <a:off x="335757" y="4132660"/>
            <a:ext cx="508397" cy="205978"/>
          </a:xfrm>
          <a:prstGeom prst="rect">
            <a:avLst/>
          </a:prstGeom>
          <a:noFill/>
          <a:ln w="12700">
            <a:solidFill>
              <a:srgbClr val="000000"/>
            </a:solidFill>
            <a:miter lim="400000"/>
            <a:headEnd/>
            <a:tailEnd/>
          </a:ln>
          <a:extLst>
            <a:ext uri="{909E8E84-426E-40DD-AFC4-6F175D3DCCD1}">
              <a14:hiddenFill xmlns:a14="http://schemas.microsoft.com/office/drawing/2010/main">
                <a:solidFill>
                  <a:srgbClr val="FFFFFF"/>
                </a:solidFill>
              </a14:hiddenFill>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750" b="1" i="0" u="none" strike="noStrike" kern="1200" cap="none" spc="0" normalizeH="0" baseline="0" noProof="0" dirty="0">
                <a:ln>
                  <a:noFill/>
                </a:ln>
                <a:solidFill>
                  <a:schemeClr val="tx1"/>
                </a:solidFill>
                <a:effectLst/>
                <a:uLnTx/>
                <a:uFillTx/>
                <a:latin typeface="Helvetica Neue"/>
                <a:sym typeface="Helvetica Neue"/>
              </a:rPr>
              <a:t>Legend:</a:t>
            </a:r>
          </a:p>
        </p:txBody>
      </p:sp>
      <p:sp>
        <p:nvSpPr>
          <p:cNvPr id="22562" name="Title 1">
            <a:extLst>
              <a:ext uri="{FF2B5EF4-FFF2-40B4-BE49-F238E27FC236}">
                <a16:creationId xmlns:a16="http://schemas.microsoft.com/office/drawing/2014/main" id="{DA8C45B4-3B33-48CF-840F-009DDEAB6D50}"/>
              </a:ext>
            </a:extLst>
          </p:cNvPr>
          <p:cNvSpPr>
            <a:spLocks noGrp="1"/>
          </p:cNvSpPr>
          <p:nvPr>
            <p:ph type="title"/>
          </p:nvPr>
        </p:nvSpPr>
        <p:spPr>
          <a:xfrm>
            <a:off x="466725" y="67866"/>
            <a:ext cx="7886700" cy="404813"/>
          </a:xfrm>
        </p:spPr>
        <p:txBody>
          <a:bodyPr>
            <a:noAutofit/>
          </a:bodyPr>
          <a:lstStyle/>
          <a:p>
            <a:pPr eaLnBrk="1" fontAlgn="auto" hangingPunct="1">
              <a:spcBef>
                <a:spcPts val="0"/>
              </a:spcBef>
              <a:spcAft>
                <a:spcPts val="0"/>
              </a:spcAft>
              <a:defRPr/>
            </a:pPr>
            <a:r>
              <a:rPr lang="en-US" altLang="en-US" dirty="0">
                <a:latin typeface="+mn-lt"/>
              </a:rPr>
              <a:t>Microclimate scope</a:t>
            </a:r>
          </a:p>
        </p:txBody>
      </p:sp>
      <p:sp>
        <p:nvSpPr>
          <p:cNvPr id="16420" name="Content Placeholder 2">
            <a:extLst>
              <a:ext uri="{FF2B5EF4-FFF2-40B4-BE49-F238E27FC236}">
                <a16:creationId xmlns:a16="http://schemas.microsoft.com/office/drawing/2014/main" id="{155DE4BE-A6A7-42A2-8E81-A0493267E375}"/>
              </a:ext>
            </a:extLst>
          </p:cNvPr>
          <p:cNvSpPr>
            <a:spLocks noChangeArrowheads="1"/>
          </p:cNvSpPr>
          <p:nvPr/>
        </p:nvSpPr>
        <p:spPr bwMode="auto">
          <a:xfrm>
            <a:off x="6996113" y="664031"/>
            <a:ext cx="2039541" cy="1846660"/>
          </a:xfrm>
          <a:prstGeom prst="rect">
            <a:avLst/>
          </a:prstGeom>
          <a:solidFill>
            <a:srgbClr val="1DB100"/>
          </a:solidFill>
          <a:ln>
            <a:noFill/>
          </a:ln>
          <a:extLst>
            <a:ext uri="{91240B29-F687-4F45-9708-019B960494DF}">
              <a14:hiddenLine xmlns:a14="http://schemas.microsoft.com/office/drawing/2010/main" w="3175">
                <a:solidFill>
                  <a:srgbClr val="000000"/>
                </a:solidFill>
                <a:miter lim="400000"/>
                <a:headEnd/>
                <a:tailEnd/>
              </a14:hiddenLine>
            </a:ext>
          </a:extLst>
        </p:spPr>
        <p:txBody>
          <a:bodyPr lIns="72008" tIns="72008" rIns="72008" bIns="72008"/>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900" b="1" i="0" u="none" strike="noStrike" kern="1200" cap="none" spc="0" normalizeH="0" baseline="0" noProof="0" dirty="0">
                <a:ln>
                  <a:noFill/>
                </a:ln>
                <a:solidFill>
                  <a:srgbClr val="FFFFFF"/>
                </a:solidFill>
                <a:effectLst/>
                <a:uLnTx/>
                <a:uFillTx/>
                <a:latin typeface="Helvetica Neue"/>
                <a:sym typeface="Helvetica Neue"/>
              </a:rPr>
              <a:t>Dev Ops Pipeline</a:t>
            </a:r>
          </a:p>
        </p:txBody>
      </p:sp>
      <p:sp>
        <p:nvSpPr>
          <p:cNvPr id="16421" name="DevOps Enablement">
            <a:extLst>
              <a:ext uri="{FF2B5EF4-FFF2-40B4-BE49-F238E27FC236}">
                <a16:creationId xmlns:a16="http://schemas.microsoft.com/office/drawing/2014/main" id="{F0194E8A-C4C3-439E-8217-8163D00F1C65}"/>
              </a:ext>
            </a:extLst>
          </p:cNvPr>
          <p:cNvSpPr txBox="1">
            <a:spLocks noChangeArrowheads="1"/>
          </p:cNvSpPr>
          <p:nvPr/>
        </p:nvSpPr>
        <p:spPr bwMode="auto">
          <a:xfrm>
            <a:off x="7817644" y="3127772"/>
            <a:ext cx="850106" cy="95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825" b="1" i="0" u="none" strike="noStrike" kern="1200" cap="none" spc="0" normalizeH="0" baseline="0" noProof="0" dirty="0">
                <a:ln>
                  <a:noFill/>
                </a:ln>
                <a:solidFill>
                  <a:srgbClr val="FFFFFF"/>
                </a:solidFill>
                <a:effectLst/>
                <a:uLnTx/>
                <a:uFillTx/>
                <a:latin typeface="Helvetica Neue"/>
                <a:sym typeface="Helvetica Neue"/>
              </a:rPr>
              <a:t>Integrations for Disconnected Operation</a:t>
            </a:r>
          </a:p>
        </p:txBody>
      </p:sp>
      <p:sp>
        <p:nvSpPr>
          <p:cNvPr id="4" name="Rectangle 3">
            <a:extLst>
              <a:ext uri="{FF2B5EF4-FFF2-40B4-BE49-F238E27FC236}">
                <a16:creationId xmlns:a16="http://schemas.microsoft.com/office/drawing/2014/main" id="{6E3AC0A9-A183-4F04-A334-F711EF1DB301}"/>
              </a:ext>
            </a:extLst>
          </p:cNvPr>
          <p:cNvSpPr/>
          <p:nvPr/>
        </p:nvSpPr>
        <p:spPr>
          <a:xfrm>
            <a:off x="7068741" y="1088232"/>
            <a:ext cx="1743075" cy="840230"/>
          </a:xfrm>
          <a:prstGeom prst="rect">
            <a:avLst/>
          </a:prstGeom>
        </p:spPr>
        <p:txBody>
          <a:bodyPr>
            <a:spAutoFit/>
          </a:bodyPr>
          <a:lstStyle/>
          <a:p>
            <a:pPr marL="0" marR="0" lvl="0" indent="0" algn="ctr" defTabSz="309563" rtl="0" eaLnBrk="0" fontAlgn="base" latinLnBrk="0" hangingPunct="0">
              <a:lnSpc>
                <a:spcPct val="90000"/>
              </a:lnSpc>
              <a:spcBef>
                <a:spcPct val="0"/>
              </a:spcBef>
              <a:spcAft>
                <a:spcPct val="0"/>
              </a:spcAft>
              <a:buClrTx/>
              <a:buSzTx/>
              <a:buFontTx/>
              <a:buNone/>
              <a:tabLst/>
              <a:defRPr sz="1000">
                <a:solidFill>
                  <a:srgbClr val="FFFFFF"/>
                </a:solidFill>
                <a:latin typeface="+mj-lt"/>
                <a:ea typeface="+mj-ea"/>
                <a:cs typeface="+mj-cs"/>
                <a:sym typeface="Helvetica"/>
              </a:defRPr>
            </a:pPr>
            <a:r>
              <a:rPr kumimoji="0" lang="en-US" sz="900" b="0" i="0" u="none" strike="noStrike" kern="1200" cap="none" spc="0" normalizeH="0" baseline="0" noProof="0" dirty="0">
                <a:ln>
                  <a:noFill/>
                </a:ln>
                <a:solidFill>
                  <a:srgbClr val="FFFFFF"/>
                </a:solidFill>
                <a:effectLst/>
                <a:uLnTx/>
                <a:uFillTx/>
                <a:latin typeface="Helvetica Neue Medium"/>
                <a:ea typeface="+mn-ea"/>
                <a:cs typeface="+mn-cs"/>
                <a:sym typeface="Helvetica"/>
              </a:rPr>
              <a:t>Automated Jenkins Build and Deploy Pipeline</a:t>
            </a:r>
          </a:p>
          <a:p>
            <a:pPr marL="0" marR="0" lvl="0" indent="0" algn="ctr" defTabSz="309563" rtl="0" eaLnBrk="0" fontAlgn="base" latinLnBrk="0" hangingPunct="0">
              <a:lnSpc>
                <a:spcPct val="90000"/>
              </a:lnSpc>
              <a:spcBef>
                <a:spcPct val="0"/>
              </a:spcBef>
              <a:spcAft>
                <a:spcPct val="0"/>
              </a:spcAft>
              <a:buClrTx/>
              <a:buSzTx/>
              <a:buFontTx/>
              <a:buNone/>
              <a:tabLst/>
              <a:defRPr sz="1000">
                <a:solidFill>
                  <a:srgbClr val="FFFFFF"/>
                </a:solidFill>
                <a:latin typeface="+mj-lt"/>
                <a:ea typeface="+mj-ea"/>
                <a:cs typeface="+mj-cs"/>
                <a:sym typeface="Helvetica"/>
              </a:defRPr>
            </a:pPr>
            <a:r>
              <a:rPr kumimoji="0" lang="en-US" sz="900" b="0" i="0" u="none" strike="noStrike" kern="1200" cap="none" spc="0" normalizeH="0" baseline="0" noProof="0" dirty="0">
                <a:ln>
                  <a:noFill/>
                </a:ln>
                <a:solidFill>
                  <a:srgbClr val="FFFFFF"/>
                </a:solidFill>
                <a:effectLst/>
                <a:uLnTx/>
                <a:uFillTx/>
                <a:latin typeface="Helvetica Neue Medium"/>
                <a:ea typeface="+mn-ea"/>
                <a:cs typeface="+mn-cs"/>
                <a:sym typeface="Helvetica"/>
              </a:rPr>
              <a:t>Git integration</a:t>
            </a:r>
          </a:p>
          <a:p>
            <a:pPr marL="0" marR="0" lvl="0" indent="0" algn="ctr" defTabSz="309563" rtl="0" eaLnBrk="0" fontAlgn="base" latinLnBrk="0" hangingPunct="0">
              <a:lnSpc>
                <a:spcPct val="90000"/>
              </a:lnSpc>
              <a:spcBef>
                <a:spcPct val="0"/>
              </a:spcBef>
              <a:spcAft>
                <a:spcPct val="0"/>
              </a:spcAft>
              <a:buClrTx/>
              <a:buSzTx/>
              <a:buFontTx/>
              <a:buNone/>
              <a:tabLst/>
              <a:defRPr sz="1000">
                <a:solidFill>
                  <a:srgbClr val="FFFFFF"/>
                </a:solidFill>
                <a:latin typeface="+mj-lt"/>
                <a:ea typeface="+mj-ea"/>
                <a:cs typeface="+mj-cs"/>
                <a:sym typeface="Helvetica"/>
              </a:defRPr>
            </a:pPr>
            <a:r>
              <a:rPr kumimoji="0" lang="en-US" sz="900" b="0" i="0" u="none" strike="noStrike" kern="1200" cap="none" spc="0" normalizeH="0" baseline="0" noProof="0" dirty="0">
                <a:ln>
                  <a:noFill/>
                </a:ln>
                <a:solidFill>
                  <a:srgbClr val="FFFFFF"/>
                </a:solidFill>
                <a:effectLst/>
                <a:uLnTx/>
                <a:uFillTx/>
                <a:latin typeface="Helvetica Neue Medium"/>
                <a:ea typeface="+mn-ea"/>
                <a:cs typeface="+mn-cs"/>
                <a:sym typeface="Helvetica"/>
              </a:rPr>
              <a:t>ICP Kubernetes Deployment</a:t>
            </a:r>
          </a:p>
          <a:p>
            <a:pPr marL="0" marR="0" lvl="0" indent="0" algn="ctr" defTabSz="309563" rtl="0" eaLnBrk="0" fontAlgn="base" latinLnBrk="0" hangingPunct="0">
              <a:lnSpc>
                <a:spcPct val="90000"/>
              </a:lnSpc>
              <a:spcBef>
                <a:spcPct val="0"/>
              </a:spcBef>
              <a:spcAft>
                <a:spcPct val="0"/>
              </a:spcAft>
              <a:buClrTx/>
              <a:buSzTx/>
              <a:buFontTx/>
              <a:buNone/>
              <a:tabLst/>
              <a:defRPr sz="1000">
                <a:solidFill>
                  <a:srgbClr val="FFFFFF"/>
                </a:solidFill>
                <a:latin typeface="+mj-lt"/>
                <a:ea typeface="+mj-ea"/>
                <a:cs typeface="+mj-cs"/>
                <a:sym typeface="Helvetica"/>
              </a:defRPr>
            </a:pPr>
            <a:r>
              <a:rPr kumimoji="0" lang="en-US" sz="900" b="0" i="0" u="none" strike="noStrike" kern="1200" cap="none" spc="0" normalizeH="0" baseline="0" noProof="0" dirty="0">
                <a:ln>
                  <a:noFill/>
                </a:ln>
                <a:solidFill>
                  <a:srgbClr val="FFFFFF"/>
                </a:solidFill>
                <a:effectLst/>
                <a:uLnTx/>
                <a:uFillTx/>
                <a:latin typeface="Helvetica Neue Medium"/>
                <a:ea typeface="+mn-ea"/>
                <a:cs typeface="+mn-cs"/>
                <a:sym typeface="Helvetica"/>
              </a:rPr>
              <a:t>DevOps </a:t>
            </a:r>
            <a:r>
              <a:rPr lang="en-US" sz="900" dirty="0">
                <a:solidFill>
                  <a:srgbClr val="FFFFFF"/>
                </a:solidFill>
                <a:latin typeface="Helvetica Neue Medium"/>
                <a:sym typeface="Helvetica"/>
              </a:rPr>
              <a:t>Integration </a:t>
            </a:r>
            <a:r>
              <a:rPr kumimoji="0" lang="en-US" sz="900" b="0" i="0" u="none" strike="noStrike" kern="1200" cap="none" spc="0" normalizeH="0" baseline="0" noProof="0" dirty="0">
                <a:ln>
                  <a:noFill/>
                </a:ln>
                <a:solidFill>
                  <a:srgbClr val="FFFFFF"/>
                </a:solidFill>
                <a:effectLst/>
                <a:uLnTx/>
                <a:uFillTx/>
                <a:latin typeface="Helvetica Neue Medium"/>
                <a:ea typeface="+mn-ea"/>
                <a:cs typeface="+mn-cs"/>
                <a:sym typeface="Helvetica"/>
              </a:rPr>
              <a:t>for Disconnected operation</a:t>
            </a:r>
            <a:endParaRPr kumimoji="0" lang="en-US" sz="900" b="0" i="0" u="none" strike="noStrike" kern="1200" cap="none" spc="0" normalizeH="0" baseline="0" noProof="0" dirty="0">
              <a:ln>
                <a:noFill/>
              </a:ln>
              <a:solidFill>
                <a:srgbClr val="FFFFFF"/>
              </a:solidFill>
              <a:effectLst/>
              <a:uLnTx/>
              <a:uFillTx/>
              <a:latin typeface="Helvetica Neue"/>
              <a:ea typeface="Helvetica Neue"/>
              <a:cs typeface="Helvetica Neue"/>
              <a:sym typeface="Helvetica Neue"/>
            </a:endParaRPr>
          </a:p>
        </p:txBody>
      </p:sp>
      <p:pic>
        <p:nvPicPr>
          <p:cNvPr id="2" name="Picture 1">
            <a:extLst>
              <a:ext uri="{FF2B5EF4-FFF2-40B4-BE49-F238E27FC236}">
                <a16:creationId xmlns:a16="http://schemas.microsoft.com/office/drawing/2014/main" id="{FDCCF0F6-FB3E-4139-8839-3505FD5FB499}"/>
              </a:ext>
            </a:extLst>
          </p:cNvPr>
          <p:cNvPicPr>
            <a:picLocks noChangeAspect="1"/>
          </p:cNvPicPr>
          <p:nvPr/>
        </p:nvPicPr>
        <p:blipFill>
          <a:blip r:embed="rId13"/>
          <a:stretch>
            <a:fillRect/>
          </a:stretch>
        </p:blipFill>
        <p:spPr>
          <a:xfrm>
            <a:off x="5637387" y="3207250"/>
            <a:ext cx="395906" cy="365451"/>
          </a:xfrm>
          <a:prstGeom prst="rect">
            <a:avLst/>
          </a:prstGeom>
        </p:spPr>
      </p:pic>
      <p:sp>
        <p:nvSpPr>
          <p:cNvPr id="3" name="Footer Placeholder 2">
            <a:extLst>
              <a:ext uri="{FF2B5EF4-FFF2-40B4-BE49-F238E27FC236}">
                <a16:creationId xmlns:a16="http://schemas.microsoft.com/office/drawing/2014/main" id="{3EFB0141-7778-664E-ADB0-1448A94BDC25}"/>
              </a:ext>
            </a:extLst>
          </p:cNvPr>
          <p:cNvSpPr>
            <a:spLocks noGrp="1"/>
          </p:cNvSpPr>
          <p:nvPr>
            <p:ph type="ftr" sz="quarter" idx="10"/>
          </p:nvPr>
        </p:nvSpPr>
        <p:spPr/>
        <p:txBody>
          <a:bodyPr/>
          <a:lstStyle/>
          <a:p>
            <a:pPr>
              <a:defRPr/>
            </a:pPr>
            <a:r>
              <a:rPr lang="en-US" dirty="0"/>
              <a:t>© 2018 IBM Corporation</a:t>
            </a:r>
          </a:p>
        </p:txBody>
      </p:sp>
      <p:sp>
        <p:nvSpPr>
          <p:cNvPr id="5" name="Slide Number Placeholder 4">
            <a:extLst>
              <a:ext uri="{FF2B5EF4-FFF2-40B4-BE49-F238E27FC236}">
                <a16:creationId xmlns:a16="http://schemas.microsoft.com/office/drawing/2014/main" id="{20A66720-DE6E-7C4D-8FB0-1128758056EF}"/>
              </a:ext>
            </a:extLst>
          </p:cNvPr>
          <p:cNvSpPr>
            <a:spLocks noGrp="1"/>
          </p:cNvSpPr>
          <p:nvPr>
            <p:ph type="sldNum" sz="quarter" idx="11"/>
          </p:nvPr>
        </p:nvSpPr>
        <p:spPr/>
        <p:txBody>
          <a:bodyPr/>
          <a:lstStyle/>
          <a:p>
            <a:pPr>
              <a:defRPr/>
            </a:pPr>
            <a:fld id="{C5BED2DA-C389-B04E-B7DA-90FAE3FB5F4F}" type="slidenum">
              <a:rPr lang="en-US" smtClean="0"/>
              <a:pPr>
                <a:defRPr/>
              </a:pPr>
              <a:t>12</a:t>
            </a:fld>
            <a:endParaRPr lang="en-US" dirty="0"/>
          </a:p>
        </p:txBody>
      </p:sp>
    </p:spTree>
    <p:extLst>
      <p:ext uri="{BB962C8B-B14F-4D97-AF65-F5344CB8AC3E}">
        <p14:creationId xmlns:p14="http://schemas.microsoft.com/office/powerpoint/2010/main" val="2321782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FAA4716-F58A-4806-A3D3-6DC57A9FC7BA}"/>
              </a:ext>
            </a:extLst>
          </p:cNvPr>
          <p:cNvPicPr>
            <a:picLocks noChangeAspect="1"/>
          </p:cNvPicPr>
          <p:nvPr/>
        </p:nvPicPr>
        <p:blipFill>
          <a:blip r:embed="rId3"/>
          <a:stretch>
            <a:fillRect/>
          </a:stretch>
        </p:blipFill>
        <p:spPr>
          <a:xfrm>
            <a:off x="5013112" y="2658237"/>
            <a:ext cx="3689776" cy="2242645"/>
          </a:xfrm>
          <a:prstGeom prst="rect">
            <a:avLst/>
          </a:prstGeom>
        </p:spPr>
      </p:pic>
      <p:sp>
        <p:nvSpPr>
          <p:cNvPr id="3" name="Slide Number Placeholder 2">
            <a:extLst>
              <a:ext uri="{FF2B5EF4-FFF2-40B4-BE49-F238E27FC236}">
                <a16:creationId xmlns:a16="http://schemas.microsoft.com/office/drawing/2014/main" id="{8D709EB3-EC53-4B84-8156-2E70369F1BED}"/>
              </a:ext>
            </a:extLst>
          </p:cNvPr>
          <p:cNvSpPr>
            <a:spLocks noGrp="1"/>
          </p:cNvSpPr>
          <p:nvPr>
            <p:ph type="sldNum" sz="quarter" idx="12"/>
          </p:nvPr>
        </p:nvSpPr>
        <p:spPr/>
        <p:txBody>
          <a:bodyPr/>
          <a:lstStyle/>
          <a:p>
            <a:pPr>
              <a:defRPr/>
            </a:pPr>
            <a:fld id="{2BB066EB-2C69-4AC0-AB21-2B2AADB7CC10}" type="slidenum">
              <a:rPr lang="en-US" smtClean="0"/>
              <a:pPr>
                <a:defRPr/>
              </a:pPr>
              <a:t>13</a:t>
            </a:fld>
            <a:endParaRPr lang="en-US" dirty="0"/>
          </a:p>
        </p:txBody>
      </p:sp>
      <p:sp>
        <p:nvSpPr>
          <p:cNvPr id="4" name="Title 1">
            <a:extLst>
              <a:ext uri="{FF2B5EF4-FFF2-40B4-BE49-F238E27FC236}">
                <a16:creationId xmlns:a16="http://schemas.microsoft.com/office/drawing/2014/main" id="{3DE72A8C-5AFA-4F77-B0AA-DD981BE4FAE3}"/>
              </a:ext>
            </a:extLst>
          </p:cNvPr>
          <p:cNvSpPr txBox="1">
            <a:spLocks/>
          </p:cNvSpPr>
          <p:nvPr/>
        </p:nvSpPr>
        <p:spPr>
          <a:xfrm>
            <a:off x="368876" y="0"/>
            <a:ext cx="7865918" cy="855726"/>
          </a:xfrm>
          <a:prstGeom prst="rect">
            <a:avLst/>
          </a:prstGeom>
        </p:spPr>
        <p:txBody>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CA" dirty="0"/>
              <a:t>Different ways to begin</a:t>
            </a:r>
          </a:p>
        </p:txBody>
      </p:sp>
      <p:pic>
        <p:nvPicPr>
          <p:cNvPr id="5" name="Picture 4">
            <a:extLst>
              <a:ext uri="{FF2B5EF4-FFF2-40B4-BE49-F238E27FC236}">
                <a16:creationId xmlns:a16="http://schemas.microsoft.com/office/drawing/2014/main" id="{F9ED593D-226F-4979-8A01-83C5357F9E8D}"/>
              </a:ext>
            </a:extLst>
          </p:cNvPr>
          <p:cNvPicPr>
            <a:picLocks noChangeAspect="1"/>
          </p:cNvPicPr>
          <p:nvPr/>
        </p:nvPicPr>
        <p:blipFill>
          <a:blip r:embed="rId4"/>
          <a:stretch>
            <a:fillRect/>
          </a:stretch>
        </p:blipFill>
        <p:spPr>
          <a:xfrm>
            <a:off x="5817898" y="741042"/>
            <a:ext cx="3073432" cy="2271550"/>
          </a:xfrm>
          <a:prstGeom prst="rect">
            <a:avLst/>
          </a:prstGeom>
        </p:spPr>
      </p:pic>
      <p:sp>
        <p:nvSpPr>
          <p:cNvPr id="2" name="TextBox 1">
            <a:extLst>
              <a:ext uri="{FF2B5EF4-FFF2-40B4-BE49-F238E27FC236}">
                <a16:creationId xmlns:a16="http://schemas.microsoft.com/office/drawing/2014/main" id="{86764949-84CA-430E-814D-7F323502DE7A}"/>
              </a:ext>
            </a:extLst>
          </p:cNvPr>
          <p:cNvSpPr txBox="1"/>
          <p:nvPr/>
        </p:nvSpPr>
        <p:spPr>
          <a:xfrm>
            <a:off x="180774" y="855726"/>
            <a:ext cx="4690771" cy="3477875"/>
          </a:xfrm>
          <a:prstGeom prst="rect">
            <a:avLst/>
          </a:prstGeom>
          <a:noFill/>
        </p:spPr>
        <p:txBody>
          <a:bodyPr wrap="none" rtlCol="0">
            <a:spAutoFit/>
          </a:bodyPr>
          <a:lstStyle/>
          <a:p>
            <a:pPr algn="ctr"/>
            <a:r>
              <a:rPr lang="en-CA" sz="2000" dirty="0"/>
              <a:t>Create new cloud native applications using:</a:t>
            </a:r>
          </a:p>
          <a:p>
            <a:pPr marL="285750" indent="-285750" algn="ctr">
              <a:buFont typeface="Arial" panose="020B0604020202020204" pitchFamily="34" charset="0"/>
              <a:buChar char="•"/>
            </a:pPr>
            <a:r>
              <a:rPr lang="en-CA" sz="2000" dirty="0"/>
              <a:t>Java (MicroProfile, Spring Cloud)</a:t>
            </a:r>
          </a:p>
          <a:p>
            <a:pPr marL="285750" indent="-285750" algn="ctr">
              <a:buFont typeface="Arial" panose="020B0604020202020204" pitchFamily="34" charset="0"/>
              <a:buChar char="•"/>
            </a:pPr>
            <a:r>
              <a:rPr lang="en-CA" sz="2000" dirty="0"/>
              <a:t>Node</a:t>
            </a:r>
          </a:p>
          <a:p>
            <a:pPr marL="285750" indent="-285750" algn="ctr">
              <a:buFont typeface="Arial" panose="020B0604020202020204" pitchFamily="34" charset="0"/>
              <a:buChar char="•"/>
            </a:pPr>
            <a:r>
              <a:rPr lang="en-CA" sz="2000" dirty="0"/>
              <a:t>Swift </a:t>
            </a:r>
          </a:p>
          <a:p>
            <a:pPr marL="285750" indent="-285750" algn="ctr">
              <a:buFont typeface="Arial" panose="020B0604020202020204" pitchFamily="34" charset="0"/>
              <a:buChar char="•"/>
            </a:pPr>
            <a:endParaRPr lang="en-CA" sz="2000" dirty="0"/>
          </a:p>
          <a:p>
            <a:pPr algn="ctr"/>
            <a:r>
              <a:rPr lang="en-CA" sz="2000" dirty="0"/>
              <a:t>OR</a:t>
            </a:r>
          </a:p>
          <a:p>
            <a:pPr algn="ctr"/>
            <a:endParaRPr lang="en-CA" sz="2000" dirty="0"/>
          </a:p>
          <a:p>
            <a:pPr algn="ctr"/>
            <a:r>
              <a:rPr lang="en-CA" sz="2000" dirty="0"/>
              <a:t>Import an existing service from:</a:t>
            </a:r>
          </a:p>
          <a:p>
            <a:pPr marL="285750" indent="-285750" algn="ctr">
              <a:buFont typeface="Arial" panose="020B0604020202020204" pitchFamily="34" charset="0"/>
              <a:buChar char="•"/>
            </a:pPr>
            <a:r>
              <a:rPr lang="en-CA" sz="2000" dirty="0"/>
              <a:t>Git repository</a:t>
            </a:r>
          </a:p>
          <a:p>
            <a:pPr marL="285750" indent="-285750" algn="ctr">
              <a:buFont typeface="Arial" panose="020B0604020202020204" pitchFamily="34" charset="0"/>
              <a:buChar char="•"/>
            </a:pPr>
            <a:r>
              <a:rPr lang="en-CA" sz="2000" dirty="0"/>
              <a:t>Local disk</a:t>
            </a:r>
          </a:p>
          <a:p>
            <a:pPr marL="285750" indent="-285750" algn="ctr">
              <a:buFont typeface="Arial" panose="020B0604020202020204" pitchFamily="34" charset="0"/>
              <a:buChar char="•"/>
            </a:pPr>
            <a:r>
              <a:rPr lang="en-CA" sz="2000" dirty="0"/>
              <a:t>Archive</a:t>
            </a:r>
          </a:p>
        </p:txBody>
      </p:sp>
      <p:sp>
        <p:nvSpPr>
          <p:cNvPr id="7" name="Footer Placeholder 6">
            <a:extLst>
              <a:ext uri="{FF2B5EF4-FFF2-40B4-BE49-F238E27FC236}">
                <a16:creationId xmlns:a16="http://schemas.microsoft.com/office/drawing/2014/main" id="{3AA398AE-C632-CE43-AA1F-70B8269A866B}"/>
              </a:ext>
            </a:extLst>
          </p:cNvPr>
          <p:cNvSpPr>
            <a:spLocks noGrp="1"/>
          </p:cNvSpPr>
          <p:nvPr>
            <p:ph type="ftr" sz="quarter" idx="11"/>
          </p:nvPr>
        </p:nvSpPr>
        <p:spPr/>
        <p:txBody>
          <a:bodyPr/>
          <a:lstStyle/>
          <a:p>
            <a:pPr>
              <a:defRPr/>
            </a:pPr>
            <a:r>
              <a:rPr lang="en-US" dirty="0"/>
              <a:t>© 2018 IBM Corporation</a:t>
            </a:r>
          </a:p>
        </p:txBody>
      </p:sp>
    </p:spTree>
    <p:extLst>
      <p:ext uri="{BB962C8B-B14F-4D97-AF65-F5344CB8AC3E}">
        <p14:creationId xmlns:p14="http://schemas.microsoft.com/office/powerpoint/2010/main" val="3259624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50537F-F815-443F-8D0E-B0C4824912ED}"/>
              </a:ext>
            </a:extLst>
          </p:cNvPr>
          <p:cNvPicPr>
            <a:picLocks noChangeAspect="1"/>
          </p:cNvPicPr>
          <p:nvPr/>
        </p:nvPicPr>
        <p:blipFill>
          <a:blip r:embed="rId2"/>
          <a:stretch>
            <a:fillRect/>
          </a:stretch>
        </p:blipFill>
        <p:spPr>
          <a:xfrm>
            <a:off x="86224" y="653677"/>
            <a:ext cx="3048051" cy="1205865"/>
          </a:xfrm>
          <a:prstGeom prst="rect">
            <a:avLst/>
          </a:prstGeom>
        </p:spPr>
      </p:pic>
      <p:pic>
        <p:nvPicPr>
          <p:cNvPr id="11266" name="Picture 1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7029" y="3174206"/>
            <a:ext cx="558403" cy="558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31" descr="Picture 3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1835" y="4025504"/>
            <a:ext cx="698897" cy="586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1268" name="Picture 67" descr="Picture 6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49341" y="3198019"/>
            <a:ext cx="520303" cy="520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1269" name="Picture 66" descr="Picture 6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78054" y="3226594"/>
            <a:ext cx="463153" cy="46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nvGrpSpPr>
          <p:cNvPr id="11270" name="Flowchart: Alternate Process 1"/>
          <p:cNvGrpSpPr>
            <a:grpSpLocks/>
          </p:cNvGrpSpPr>
          <p:nvPr/>
        </p:nvGrpSpPr>
        <p:grpSpPr bwMode="auto">
          <a:xfrm>
            <a:off x="3584972" y="4081463"/>
            <a:ext cx="2114550" cy="278606"/>
            <a:chOff x="-1" y="0"/>
            <a:chExt cx="5806536" cy="743397"/>
          </a:xfrm>
        </p:grpSpPr>
        <p:sp>
          <p:nvSpPr>
            <p:cNvPr id="9" name="Shape"/>
            <p:cNvSpPr/>
            <p:nvPr/>
          </p:nvSpPr>
          <p:spPr>
            <a:xfrm>
              <a:off x="-1" y="0"/>
              <a:ext cx="5806536" cy="743397"/>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206" y="0"/>
                    <a:pt x="461" y="0"/>
                  </a:cubicBezTo>
                  <a:lnTo>
                    <a:pt x="21139" y="0"/>
                  </a:lnTo>
                  <a:cubicBezTo>
                    <a:pt x="21394" y="0"/>
                    <a:pt x="21600" y="1612"/>
                    <a:pt x="21600" y="3600"/>
                  </a:cubicBezTo>
                  <a:lnTo>
                    <a:pt x="21600" y="18000"/>
                  </a:lnTo>
                  <a:cubicBezTo>
                    <a:pt x="21600" y="19988"/>
                    <a:pt x="21394" y="21600"/>
                    <a:pt x="21139" y="21600"/>
                  </a:cubicBezTo>
                  <a:lnTo>
                    <a:pt x="461" y="21600"/>
                  </a:lnTo>
                  <a:cubicBezTo>
                    <a:pt x="206" y="21600"/>
                    <a:pt x="0" y="19988"/>
                    <a:pt x="0" y="18000"/>
                  </a:cubicBezTo>
                  <a:close/>
                </a:path>
              </a:pathLst>
            </a:custGeom>
            <a:gradFill flip="none" rotWithShape="1">
              <a:gsLst>
                <a:gs pos="0">
                  <a:srgbClr val="EAEEEE">
                    <a:alpha val="0"/>
                  </a:srgbClr>
                </a:gs>
                <a:gs pos="100000">
                  <a:srgbClr val="E0EFEF"/>
                </a:gs>
              </a:gsLst>
              <a:lin ang="16200000" scaled="0"/>
            </a:gradFill>
            <a:ln w="12700" cap="flat">
              <a:solidFill>
                <a:srgbClr val="C3CDCD"/>
              </a:solidFill>
              <a:prstDash val="solid"/>
              <a:round/>
            </a:ln>
            <a:effectLst>
              <a:outerShdw blurRad="63500" dist="38100" dir="5400000" rotWithShape="0">
                <a:srgbClr val="000000">
                  <a:alpha val="35000"/>
                </a:srgbClr>
              </a:outerShdw>
            </a:effectLst>
          </p:spPr>
          <p:txBody>
            <a:bodyPr lIns="28575" tIns="28575" rIns="28575" bIns="28575" anchor="ctr"/>
            <a:lstStyle/>
            <a:p>
              <a:pPr defTabSz="457200">
                <a:defRPr sz="4800" b="0">
                  <a:solidFill>
                    <a:srgbClr val="FFFFFF"/>
                  </a:solidFill>
                  <a:latin typeface="Arial"/>
                  <a:ea typeface="Arial"/>
                  <a:cs typeface="Arial"/>
                  <a:sym typeface="Arial"/>
                </a:defRPr>
              </a:pPr>
              <a:endParaRPr sz="1800" dirty="0">
                <a:solidFill>
                  <a:srgbClr val="FFFFFF"/>
                </a:solidFill>
                <a:latin typeface="Arial"/>
                <a:ea typeface="Arial"/>
                <a:cs typeface="Arial"/>
                <a:sym typeface="Arial"/>
              </a:endParaRPr>
            </a:p>
          </p:txBody>
        </p:sp>
        <p:sp>
          <p:nvSpPr>
            <p:cNvPr id="11291" name="Language Server Protocol (LSP)"/>
            <p:cNvSpPr txBox="1">
              <a:spLocks noChangeArrowheads="1"/>
            </p:cNvSpPr>
            <p:nvPr/>
          </p:nvSpPr>
          <p:spPr bwMode="auto">
            <a:xfrm>
              <a:off x="61951" y="109933"/>
              <a:ext cx="5682637" cy="52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8574" tIns="28574" rIns="28574" bIns="28574" anchor="ctr">
              <a:spAutoFit/>
            </a:bodyPr>
            <a:lstStyle>
              <a:lvl1pPr defTabSz="1219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1219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1219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12192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12192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1219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1219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1219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1219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900" dirty="0">
                  <a:ea typeface="Calibri" panose="020F0502020204030204" pitchFamily="34" charset="0"/>
                  <a:cs typeface="Calibri" panose="020F0502020204030204" pitchFamily="34" charset="0"/>
                  <a:sym typeface="Calibri" panose="020F0502020204030204" pitchFamily="34" charset="0"/>
                </a:rPr>
                <a:t>Language Server Protocol (LSP)</a:t>
              </a:r>
            </a:p>
          </p:txBody>
        </p:sp>
      </p:grpSp>
      <p:sp>
        <p:nvSpPr>
          <p:cNvPr id="13" name="TextBox 12"/>
          <p:cNvSpPr txBox="1"/>
          <p:nvPr/>
        </p:nvSpPr>
        <p:spPr>
          <a:xfrm>
            <a:off x="486220" y="3507443"/>
            <a:ext cx="2319195" cy="3616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19050" tIns="19050" rIns="19050" bIns="19050" spcCol="38100" anchor="ctr">
            <a:spAutoFit/>
          </a:bodyPr>
          <a:lstStyle/>
          <a:p>
            <a:pPr algn="ctr" defTabSz="309563">
              <a:defRPr/>
            </a:pPr>
            <a:r>
              <a:rPr lang="en-CA" sz="1050" dirty="0">
                <a:latin typeface="Helvetica Neue"/>
                <a:ea typeface="Helvetica Neue"/>
                <a:cs typeface="Helvetica Neue"/>
                <a:sym typeface="Helvetica Neue"/>
              </a:rPr>
              <a:t>Hosted on ICP, containerized install, or command line tools</a:t>
            </a:r>
          </a:p>
        </p:txBody>
      </p:sp>
      <p:sp>
        <p:nvSpPr>
          <p:cNvPr id="15" name="TextBox 14"/>
          <p:cNvSpPr txBox="1"/>
          <p:nvPr/>
        </p:nvSpPr>
        <p:spPr>
          <a:xfrm>
            <a:off x="3269458" y="2899125"/>
            <a:ext cx="2740187" cy="2000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19050" tIns="19050" rIns="19050" bIns="19050" spcCol="38100" anchor="ctr">
            <a:spAutoFit/>
          </a:bodyPr>
          <a:lstStyle/>
          <a:p>
            <a:pPr algn="ctr" defTabSz="309563">
              <a:defRPr/>
            </a:pPr>
            <a:r>
              <a:rPr lang="en-CA" sz="1050" dirty="0">
                <a:latin typeface="Helvetica Neue"/>
                <a:ea typeface="Helvetica Neue"/>
                <a:cs typeface="Helvetica Neue"/>
                <a:sym typeface="Helvetica Neue"/>
              </a:rPr>
              <a:t>Included web IDE, or bring your own</a:t>
            </a:r>
          </a:p>
        </p:txBody>
      </p:sp>
      <p:pic>
        <p:nvPicPr>
          <p:cNvPr id="11275" name="Picture 16"/>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67100" y="3281363"/>
            <a:ext cx="691754" cy="35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3450732" y="3794388"/>
            <a:ext cx="2377638" cy="2115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19050" tIns="19050" rIns="19050" bIns="19050" spcCol="38100" anchor="ctr">
            <a:spAutoFit/>
          </a:bodyPr>
          <a:lstStyle/>
          <a:p>
            <a:pPr algn="ctr" defTabSz="309563">
              <a:defRPr/>
            </a:pPr>
            <a:r>
              <a:rPr lang="en-CA" sz="1125" dirty="0">
                <a:latin typeface="Helvetica Neue"/>
                <a:ea typeface="Helvetica Neue"/>
                <a:cs typeface="Helvetica Neue"/>
                <a:sym typeface="Helvetica Neue"/>
              </a:rPr>
              <a:t>Powered by</a:t>
            </a:r>
          </a:p>
        </p:txBody>
      </p:sp>
      <p:sp>
        <p:nvSpPr>
          <p:cNvPr id="21" name="TextBox 20"/>
          <p:cNvSpPr txBox="1"/>
          <p:nvPr/>
        </p:nvSpPr>
        <p:spPr>
          <a:xfrm>
            <a:off x="791747" y="170746"/>
            <a:ext cx="1627991" cy="3502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19050" tIns="19050" rIns="19050" bIns="19050" spcCol="38100" anchor="ctr">
            <a:spAutoFit/>
          </a:bodyPr>
          <a:lstStyle/>
          <a:p>
            <a:pPr algn="ctr" defTabSz="309563">
              <a:defRPr/>
            </a:pPr>
            <a:r>
              <a:rPr lang="en-CA" sz="1013" b="1" dirty="0">
                <a:latin typeface="Helvetica Neue"/>
                <a:ea typeface="Helvetica Neue"/>
                <a:cs typeface="Helvetica Neue"/>
                <a:sym typeface="Helvetica Neue"/>
              </a:rPr>
              <a:t>Rapid Onboarding and App Creation</a:t>
            </a:r>
          </a:p>
        </p:txBody>
      </p:sp>
      <p:pic>
        <p:nvPicPr>
          <p:cNvPr id="11280" name="Picture 2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5554" y="3977879"/>
            <a:ext cx="634603" cy="63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1" name="Picture 22"/>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2410" y="3977879"/>
            <a:ext cx="634603" cy="63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6752115" y="2240757"/>
            <a:ext cx="1627991" cy="3502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19050" tIns="19050" rIns="19050" bIns="19050" spcCol="38100" anchor="ctr">
            <a:spAutoFit/>
          </a:bodyPr>
          <a:lstStyle/>
          <a:p>
            <a:pPr algn="ctr" defTabSz="309563">
              <a:defRPr/>
            </a:pPr>
            <a:r>
              <a:rPr lang="en-CA" sz="1013" b="1" dirty="0">
                <a:latin typeface="Helvetica Neue"/>
                <a:ea typeface="Helvetica Neue"/>
                <a:cs typeface="Helvetica Neue"/>
                <a:sym typeface="Helvetica Neue"/>
              </a:rPr>
              <a:t>Instant Monitoring &amp; Feedback</a:t>
            </a:r>
          </a:p>
        </p:txBody>
      </p:sp>
      <p:sp>
        <p:nvSpPr>
          <p:cNvPr id="25" name="TextBox 24"/>
          <p:cNvSpPr txBox="1"/>
          <p:nvPr/>
        </p:nvSpPr>
        <p:spPr>
          <a:xfrm>
            <a:off x="3340389" y="993168"/>
            <a:ext cx="2603662" cy="3502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19050" tIns="19050" rIns="19050" bIns="19050" spcCol="38100" anchor="ctr">
            <a:spAutoFit/>
          </a:bodyPr>
          <a:lstStyle/>
          <a:p>
            <a:pPr algn="ctr" defTabSz="309563">
              <a:defRPr/>
            </a:pPr>
            <a:r>
              <a:rPr lang="en-CA" sz="1013" b="1" dirty="0">
                <a:latin typeface="Helvetica Neue"/>
                <a:ea typeface="Helvetica Neue"/>
                <a:cs typeface="Helvetica Neue"/>
                <a:sym typeface="Helvetica Neue"/>
              </a:rPr>
              <a:t> Web-based IDE supporting full lifecycle,</a:t>
            </a:r>
            <a:r>
              <a:rPr lang="en-CA" sz="1013" dirty="0"/>
              <a:t> </a:t>
            </a:r>
            <a:r>
              <a:rPr lang="en-CA" sz="1013" b="1" dirty="0">
                <a:latin typeface="Helvetica Neue"/>
                <a:ea typeface="Helvetica Neue"/>
                <a:cs typeface="Helvetica Neue"/>
                <a:sym typeface="Helvetica Neue"/>
              </a:rPr>
              <a:t>or BYOE</a:t>
            </a:r>
          </a:p>
        </p:txBody>
      </p:sp>
      <p:graphicFrame>
        <p:nvGraphicFramePr>
          <p:cNvPr id="27" name="Diagram 26"/>
          <p:cNvGraphicFramePr/>
          <p:nvPr/>
        </p:nvGraphicFramePr>
        <p:xfrm>
          <a:off x="6181383" y="443330"/>
          <a:ext cx="2360062" cy="154192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9" name="Rectangle 28"/>
          <p:cNvSpPr/>
          <p:nvPr/>
        </p:nvSpPr>
        <p:spPr>
          <a:xfrm>
            <a:off x="6385176" y="270761"/>
            <a:ext cx="1950155" cy="1821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0" tIns="0" rIns="0" bIns="0" spcCol="38100" anchor="ctr"/>
          <a:lstStyle/>
          <a:p>
            <a:pPr algn="ctr" defTabSz="309563">
              <a:defRPr/>
            </a:pPr>
            <a:endParaRPr lang="en-CA" sz="1200" dirty="0">
              <a:solidFill>
                <a:srgbClr val="FFFFFF"/>
              </a:solidFill>
              <a:sym typeface="Helvetica Neue Medium"/>
            </a:endParaRPr>
          </a:p>
        </p:txBody>
      </p:sp>
      <p:sp>
        <p:nvSpPr>
          <p:cNvPr id="28" name="TextBox 27"/>
          <p:cNvSpPr txBox="1"/>
          <p:nvPr/>
        </p:nvSpPr>
        <p:spPr>
          <a:xfrm>
            <a:off x="6546257" y="1128394"/>
            <a:ext cx="1627991" cy="350224"/>
          </a:xfrm>
          <a:prstGeom prst="rect">
            <a:avLst/>
          </a:prstGeom>
          <a:noFill/>
          <a:ln w="12700" cap="flat">
            <a:noFill/>
            <a:miter lim="400000"/>
          </a:ln>
          <a:effectLst>
            <a:outerShdw blurRad="127000" sx="110000" sy="110000" algn="ctr" rotWithShape="0">
              <a:schemeClr val="bg1">
                <a:alpha val="65000"/>
              </a:schemeClr>
            </a:outerShdw>
          </a:effectLst>
          <a:sp3d/>
        </p:spPr>
        <p:style>
          <a:lnRef idx="0">
            <a:scrgbClr r="0" g="0" b="0"/>
          </a:lnRef>
          <a:fillRef idx="0">
            <a:scrgbClr r="0" g="0" b="0"/>
          </a:fillRef>
          <a:effectRef idx="0">
            <a:scrgbClr r="0" g="0" b="0"/>
          </a:effectRef>
          <a:fontRef idx="none"/>
        </p:style>
        <p:txBody>
          <a:bodyPr spcFirstLastPara="1" lIns="19050" tIns="19050" rIns="19050" bIns="19050" spcCol="38100" anchor="ctr">
            <a:spAutoFit/>
          </a:bodyPr>
          <a:lstStyle/>
          <a:p>
            <a:pPr algn="ctr" defTabSz="309563">
              <a:defRPr/>
            </a:pPr>
            <a:r>
              <a:rPr lang="en-CA" sz="1013" b="1" dirty="0">
                <a:latin typeface="Helvetica Neue"/>
                <a:ea typeface="Helvetica Neue"/>
                <a:cs typeface="Helvetica Neue"/>
                <a:sym typeface="Helvetica Neue"/>
              </a:rPr>
              <a:t>Rapid Dev Cycle (Inner Loop)</a:t>
            </a:r>
          </a:p>
        </p:txBody>
      </p:sp>
      <p:sp>
        <p:nvSpPr>
          <p:cNvPr id="30" name="TextBox 29"/>
          <p:cNvSpPr txBox="1"/>
          <p:nvPr/>
        </p:nvSpPr>
        <p:spPr>
          <a:xfrm>
            <a:off x="6196017" y="4220766"/>
            <a:ext cx="2740187" cy="2000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19050" tIns="19050" rIns="19050" bIns="19050" spcCol="38100" anchor="ctr">
            <a:spAutoFit/>
          </a:bodyPr>
          <a:lstStyle/>
          <a:p>
            <a:pPr algn="ctr" defTabSz="309563">
              <a:defRPr/>
            </a:pPr>
            <a:r>
              <a:rPr lang="en-CA" sz="1050" dirty="0">
                <a:latin typeface="Helvetica Neue"/>
                <a:ea typeface="Helvetica Neue"/>
                <a:cs typeface="Helvetica Neue"/>
                <a:sym typeface="Helvetica Neue"/>
              </a:rPr>
              <a:t>Consistent tools from dev to ops</a:t>
            </a:r>
          </a:p>
        </p:txBody>
      </p:sp>
      <p:pic>
        <p:nvPicPr>
          <p:cNvPr id="4" name="Picture 3"/>
          <p:cNvPicPr>
            <a:picLocks noChangeAspect="1"/>
          </p:cNvPicPr>
          <p:nvPr/>
        </p:nvPicPr>
        <p:blipFill>
          <a:blip r:embed="rId15"/>
          <a:stretch>
            <a:fillRect/>
          </a:stretch>
        </p:blipFill>
        <p:spPr>
          <a:xfrm>
            <a:off x="6105740" y="2664177"/>
            <a:ext cx="2934592" cy="1483393"/>
          </a:xfrm>
          <a:prstGeom prst="rect">
            <a:avLst/>
          </a:prstGeom>
        </p:spPr>
      </p:pic>
      <p:pic>
        <p:nvPicPr>
          <p:cNvPr id="5" name="Picture 4"/>
          <p:cNvPicPr>
            <a:picLocks noChangeAspect="1"/>
          </p:cNvPicPr>
          <p:nvPr/>
        </p:nvPicPr>
        <p:blipFill>
          <a:blip r:embed="rId16"/>
          <a:stretch>
            <a:fillRect/>
          </a:stretch>
        </p:blipFill>
        <p:spPr>
          <a:xfrm>
            <a:off x="252963" y="1493594"/>
            <a:ext cx="1483304" cy="898472"/>
          </a:xfrm>
          <a:prstGeom prst="rect">
            <a:avLst/>
          </a:prstGeom>
        </p:spPr>
      </p:pic>
      <p:pic>
        <p:nvPicPr>
          <p:cNvPr id="11279" name="Picture 17" descr="Picture 17"/>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903006" y="1692509"/>
            <a:ext cx="1033463" cy="691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1" name="Picture 30">
            <a:extLst>
              <a:ext uri="{FF2B5EF4-FFF2-40B4-BE49-F238E27FC236}">
                <a16:creationId xmlns:a16="http://schemas.microsoft.com/office/drawing/2014/main" id="{FAE26FFE-1053-4C7E-AF74-1995BA617A40}"/>
              </a:ext>
            </a:extLst>
          </p:cNvPr>
          <p:cNvPicPr>
            <a:picLocks noChangeAspect="1"/>
          </p:cNvPicPr>
          <p:nvPr/>
        </p:nvPicPr>
        <p:blipFill>
          <a:blip r:embed="rId18"/>
          <a:stretch>
            <a:fillRect/>
          </a:stretch>
        </p:blipFill>
        <p:spPr>
          <a:xfrm>
            <a:off x="3340389" y="1343876"/>
            <a:ext cx="2647505" cy="1514050"/>
          </a:xfrm>
          <a:prstGeom prst="rect">
            <a:avLst/>
          </a:prstGeom>
        </p:spPr>
      </p:pic>
      <p:sp>
        <p:nvSpPr>
          <p:cNvPr id="2" name="Footer Placeholder 1">
            <a:extLst>
              <a:ext uri="{FF2B5EF4-FFF2-40B4-BE49-F238E27FC236}">
                <a16:creationId xmlns:a16="http://schemas.microsoft.com/office/drawing/2014/main" id="{3A9FE867-DA77-B243-A341-808BF2D77A1F}"/>
              </a:ext>
            </a:extLst>
          </p:cNvPr>
          <p:cNvSpPr>
            <a:spLocks noGrp="1"/>
          </p:cNvSpPr>
          <p:nvPr>
            <p:ph type="ftr" sz="quarter" idx="11"/>
          </p:nvPr>
        </p:nvSpPr>
        <p:spPr/>
        <p:txBody>
          <a:bodyPr/>
          <a:lstStyle/>
          <a:p>
            <a:pPr>
              <a:defRPr/>
            </a:pPr>
            <a:r>
              <a:rPr lang="en-US" dirty="0"/>
              <a:t>© 2018 IBM Corporation</a:t>
            </a:r>
          </a:p>
        </p:txBody>
      </p:sp>
      <p:sp>
        <p:nvSpPr>
          <p:cNvPr id="3" name="Slide Number Placeholder 2">
            <a:extLst>
              <a:ext uri="{FF2B5EF4-FFF2-40B4-BE49-F238E27FC236}">
                <a16:creationId xmlns:a16="http://schemas.microsoft.com/office/drawing/2014/main" id="{22DA61FB-E5D6-654C-AA3B-AD641D7B6A7B}"/>
              </a:ext>
            </a:extLst>
          </p:cNvPr>
          <p:cNvSpPr>
            <a:spLocks noGrp="1"/>
          </p:cNvSpPr>
          <p:nvPr>
            <p:ph type="sldNum" sz="quarter" idx="12"/>
          </p:nvPr>
        </p:nvSpPr>
        <p:spPr/>
        <p:txBody>
          <a:bodyPr/>
          <a:lstStyle/>
          <a:p>
            <a:pPr>
              <a:defRPr/>
            </a:pPr>
            <a:fld id="{2BB066EB-2C69-4AC0-AB21-2B2AADB7CC10}" type="slidenum">
              <a:rPr lang="en-US" smtClean="0"/>
              <a:pPr>
                <a:defRPr/>
              </a:pPr>
              <a:t>14</a:t>
            </a:fld>
            <a:endParaRPr lang="en-US" dirty="0"/>
          </a:p>
        </p:txBody>
      </p:sp>
    </p:spTree>
    <p:extLst>
      <p:ext uri="{BB962C8B-B14F-4D97-AF65-F5344CB8AC3E}">
        <p14:creationId xmlns:p14="http://schemas.microsoft.com/office/powerpoint/2010/main" val="3954068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Language Server Protocols">
            <a:extLst>
              <a:ext uri="{FF2B5EF4-FFF2-40B4-BE49-F238E27FC236}">
                <a16:creationId xmlns:a16="http://schemas.microsoft.com/office/drawing/2014/main" id="{742EFF4D-39D2-4E99-A1B8-2336B3D7F192}"/>
              </a:ext>
            </a:extLst>
          </p:cNvPr>
          <p:cNvSpPr txBox="1">
            <a:spLocks noGrp="1" noChangeArrowheads="1"/>
          </p:cNvSpPr>
          <p:nvPr>
            <p:ph type="title"/>
          </p:nvPr>
        </p:nvSpPr>
        <p:spPr>
          <a:xfrm>
            <a:off x="359405" y="74355"/>
            <a:ext cx="6096000" cy="355997"/>
          </a:xfrm>
        </p:spPr>
        <p:txBody>
          <a:bodyPr/>
          <a:lstStyle/>
          <a:p>
            <a:pPr eaLnBrk="1" hangingPunct="1"/>
            <a:r>
              <a:rPr lang="en-US" altLang="en-US" sz="2400" b="0" dirty="0">
                <a:latin typeface="+mj-lt"/>
                <a:ea typeface="Helvetica Neue Medium"/>
                <a:cs typeface="Helvetica" panose="020B0604020202020204" pitchFamily="34" charset="0"/>
                <a:sym typeface="Helvetica" panose="020B0604020202020204" pitchFamily="34" charset="0"/>
              </a:rPr>
              <a:t>Language Server Protocols</a:t>
            </a:r>
          </a:p>
        </p:txBody>
      </p:sp>
      <p:sp>
        <p:nvSpPr>
          <p:cNvPr id="378" name="We will provide Language Server Protocol (LSP) for language services and with an uplift to cognitive capabilities on cloud for supporting editors.">
            <a:extLst>
              <a:ext uri="{FF2B5EF4-FFF2-40B4-BE49-F238E27FC236}">
                <a16:creationId xmlns:a16="http://schemas.microsoft.com/office/drawing/2014/main" id="{F12CD90F-D479-4ABD-9B7D-F7052F0A6F3F}"/>
              </a:ext>
            </a:extLst>
          </p:cNvPr>
          <p:cNvSpPr txBox="1"/>
          <p:nvPr/>
        </p:nvSpPr>
        <p:spPr>
          <a:xfrm>
            <a:off x="409575" y="736231"/>
            <a:ext cx="8324850" cy="453970"/>
          </a:xfrm>
          <a:prstGeom prst="rect">
            <a:avLst/>
          </a:prstGeom>
          <a:ln w="12700">
            <a:miter lim="400000"/>
          </a:ln>
          <a:extLst>
            <a:ext uri="{C572A759-6A51-4108-AA02-DFA0A04FC94B}"/>
          </a:extLst>
        </p:spPr>
        <p:txBody>
          <a:bodyPr lIns="19050" tIns="19050" rIns="19050" bIns="19050" anchor="ctr">
            <a:spAutoFit/>
          </a:bodyPr>
          <a:lstStyle>
            <a:lvl1pPr algn="l" defTabSz="1828800">
              <a:defRPr sz="3600" b="0">
                <a:latin typeface="Helvetica"/>
                <a:ea typeface="Helvetica"/>
                <a:cs typeface="Helvetica"/>
                <a:sym typeface="Helvetica"/>
              </a:defRPr>
            </a:lvl1pPr>
          </a:lstStyle>
          <a:p>
            <a:pPr defTabSz="685800" hangingPunct="0">
              <a:defRPr/>
            </a:pPr>
            <a:r>
              <a:rPr sz="1350" kern="0" dirty="0">
                <a:solidFill>
                  <a:srgbClr val="000000"/>
                </a:solidFill>
              </a:rPr>
              <a:t>We will provide Language Server Protocol (LSP) for language services and with an uplift to cognitive capabilities on cloud for supporting editors.</a:t>
            </a:r>
          </a:p>
        </p:txBody>
      </p:sp>
      <p:sp>
        <p:nvSpPr>
          <p:cNvPr id="379" name="The Language Server Protocol allows for decoupling language services from the editor so services may be contained within a general purpose language server.">
            <a:extLst>
              <a:ext uri="{FF2B5EF4-FFF2-40B4-BE49-F238E27FC236}">
                <a16:creationId xmlns:a16="http://schemas.microsoft.com/office/drawing/2014/main" id="{5B45496A-496E-456B-81CD-082A12AEA9CE}"/>
              </a:ext>
            </a:extLst>
          </p:cNvPr>
          <p:cNvSpPr txBox="1"/>
          <p:nvPr/>
        </p:nvSpPr>
        <p:spPr>
          <a:xfrm>
            <a:off x="688286" y="1439466"/>
            <a:ext cx="3019425" cy="777136"/>
          </a:xfrm>
          <a:prstGeom prst="rect">
            <a:avLst/>
          </a:prstGeom>
          <a:ln w="12700">
            <a:miter lim="400000"/>
          </a:ln>
          <a:extLst>
            <a:ext uri="{C572A759-6A51-4108-AA02-DFA0A04FC94B}"/>
          </a:extLst>
        </p:spPr>
        <p:txBody>
          <a:bodyPr lIns="19050" tIns="19050" rIns="19050" bIns="19050" anchor="ctr">
            <a:spAutoFit/>
          </a:bodyPr>
          <a:lstStyle/>
          <a:p>
            <a:pPr hangingPunct="0">
              <a:defRPr sz="3600" b="0">
                <a:latin typeface="Helvetica"/>
                <a:ea typeface="Helvetica"/>
                <a:cs typeface="Helvetica"/>
                <a:sym typeface="Helvetica"/>
              </a:defRPr>
            </a:pPr>
            <a:r>
              <a:rPr sz="1200" kern="0" dirty="0">
                <a:solidFill>
                  <a:srgbClr val="000000"/>
                </a:solidFill>
                <a:latin typeface="Helvetica"/>
                <a:ea typeface="Helvetica"/>
                <a:cs typeface="Helvetica"/>
                <a:sym typeface="Helvetica"/>
              </a:rPr>
              <a:t>The Language Server Protocol allows for decoupling language services from the editor so services may be contained within a general purpose </a:t>
            </a:r>
            <a:r>
              <a:rPr sz="1200" i="1" kern="0" dirty="0">
                <a:solidFill>
                  <a:srgbClr val="000000"/>
                </a:solidFill>
                <a:latin typeface="Helvetica"/>
                <a:ea typeface="Helvetica"/>
                <a:cs typeface="Helvetica"/>
                <a:sym typeface="Helvetica"/>
              </a:rPr>
              <a:t>language server</a:t>
            </a:r>
            <a:r>
              <a:rPr sz="1200" kern="0" dirty="0">
                <a:solidFill>
                  <a:srgbClr val="000000"/>
                </a:solidFill>
                <a:latin typeface="Helvetica"/>
                <a:ea typeface="Helvetica"/>
                <a:cs typeface="Helvetica"/>
                <a:sym typeface="Helvetica"/>
              </a:rPr>
              <a:t>. </a:t>
            </a:r>
          </a:p>
        </p:txBody>
      </p:sp>
      <p:sp>
        <p:nvSpPr>
          <p:cNvPr id="380" name="Any editor can inherit sophisticated support for many different languages by making use of existing language servers.">
            <a:extLst>
              <a:ext uri="{FF2B5EF4-FFF2-40B4-BE49-F238E27FC236}">
                <a16:creationId xmlns:a16="http://schemas.microsoft.com/office/drawing/2014/main" id="{D72B7418-E238-491B-B321-788786E019AD}"/>
              </a:ext>
            </a:extLst>
          </p:cNvPr>
          <p:cNvSpPr txBox="1"/>
          <p:nvPr/>
        </p:nvSpPr>
        <p:spPr>
          <a:xfrm>
            <a:off x="688287" y="2848570"/>
            <a:ext cx="3019425" cy="615553"/>
          </a:xfrm>
          <a:prstGeom prst="rect">
            <a:avLst/>
          </a:prstGeom>
          <a:ln w="12700">
            <a:miter lim="400000"/>
          </a:ln>
          <a:extLst>
            <a:ext uri="{C572A759-6A51-4108-AA02-DFA0A04FC94B}"/>
          </a:extLst>
        </p:spPr>
        <p:txBody>
          <a:bodyPr lIns="19050" tIns="19050" rIns="19050" bIns="19050" anchor="ctr">
            <a:spAutoFit/>
          </a:bodyPr>
          <a:lstStyle>
            <a:lvl1pPr algn="l" defTabSz="1828800">
              <a:defRPr sz="3600" b="0">
                <a:latin typeface="Helvetica"/>
                <a:ea typeface="Helvetica"/>
                <a:cs typeface="Helvetica"/>
                <a:sym typeface="Helvetica"/>
              </a:defRPr>
            </a:lvl1pPr>
          </a:lstStyle>
          <a:p>
            <a:pPr defTabSz="685800" hangingPunct="0">
              <a:defRPr/>
            </a:pPr>
            <a:r>
              <a:rPr sz="1200" kern="0" dirty="0">
                <a:solidFill>
                  <a:srgbClr val="000000"/>
                </a:solidFill>
              </a:rPr>
              <a:t>Any editor can inherit sophisticated support for many different languages by making use of existing language servers. </a:t>
            </a:r>
            <a:r>
              <a:rPr sz="1350" kern="0" dirty="0">
                <a:solidFill>
                  <a:srgbClr val="000000"/>
                </a:solidFill>
              </a:rPr>
              <a:t> </a:t>
            </a:r>
          </a:p>
        </p:txBody>
      </p:sp>
      <p:sp>
        <p:nvSpPr>
          <p:cNvPr id="381" name="1">
            <a:extLst>
              <a:ext uri="{FF2B5EF4-FFF2-40B4-BE49-F238E27FC236}">
                <a16:creationId xmlns:a16="http://schemas.microsoft.com/office/drawing/2014/main" id="{862E568A-CF00-4BDD-A8AF-0AA9528F2B6C}"/>
              </a:ext>
            </a:extLst>
          </p:cNvPr>
          <p:cNvSpPr/>
          <p:nvPr/>
        </p:nvSpPr>
        <p:spPr>
          <a:xfrm>
            <a:off x="109969" y="1359694"/>
            <a:ext cx="498872" cy="498872"/>
          </a:xfrm>
          <a:prstGeom prst="ellipse">
            <a:avLst/>
          </a:prstGeom>
          <a:solidFill>
            <a:srgbClr val="FFFFFF"/>
          </a:solidFill>
          <a:ln w="19050">
            <a:solidFill>
              <a:schemeClr val="accent1">
                <a:hueOff val="114395"/>
                <a:lumOff val="-24975"/>
              </a:schemeClr>
            </a:solidFill>
          </a:ln>
          <a:extLst>
            <a:ext uri="{C572A759-6A51-4108-AA02-DFA0A04FC94B}"/>
          </a:extLst>
        </p:spPr>
        <p:txBody>
          <a:bodyPr lIns="0" tIns="0" rIns="0" bIns="0" anchor="ctr"/>
          <a:lstStyle>
            <a:lvl1pPr>
              <a:defRPr sz="5800">
                <a:solidFill>
                  <a:schemeClr val="accent1">
                    <a:hueOff val="114395"/>
                    <a:lumOff val="-24975"/>
                  </a:schemeClr>
                </a:solidFill>
              </a:defRPr>
            </a:lvl1pPr>
          </a:lstStyle>
          <a:p>
            <a:pPr algn="ctr" defTabSz="309563" hangingPunct="0">
              <a:defRPr/>
            </a:pPr>
            <a:r>
              <a:rPr sz="2175" b="1" kern="0" dirty="0">
                <a:solidFill>
                  <a:srgbClr val="00A2FF">
                    <a:hueOff val="114395"/>
                    <a:lumOff val="-24975"/>
                  </a:srgbClr>
                </a:solidFill>
                <a:latin typeface="Helvetica Neue"/>
                <a:sym typeface="Helvetica Neue"/>
              </a:rPr>
              <a:t>1</a:t>
            </a:r>
          </a:p>
        </p:txBody>
      </p:sp>
      <p:sp>
        <p:nvSpPr>
          <p:cNvPr id="382" name="2">
            <a:extLst>
              <a:ext uri="{FF2B5EF4-FFF2-40B4-BE49-F238E27FC236}">
                <a16:creationId xmlns:a16="http://schemas.microsoft.com/office/drawing/2014/main" id="{C896F6DA-3098-4FB4-AC68-6849A9538081}"/>
              </a:ext>
            </a:extLst>
          </p:cNvPr>
          <p:cNvSpPr/>
          <p:nvPr/>
        </p:nvSpPr>
        <p:spPr>
          <a:xfrm>
            <a:off x="109969" y="2906316"/>
            <a:ext cx="498872" cy="500063"/>
          </a:xfrm>
          <a:prstGeom prst="ellipse">
            <a:avLst/>
          </a:prstGeom>
          <a:solidFill>
            <a:srgbClr val="FFFFFF"/>
          </a:solidFill>
          <a:ln w="19050">
            <a:solidFill>
              <a:schemeClr val="accent1">
                <a:hueOff val="114395"/>
                <a:lumOff val="-24975"/>
              </a:schemeClr>
            </a:solidFill>
          </a:ln>
          <a:extLst>
            <a:ext uri="{C572A759-6A51-4108-AA02-DFA0A04FC94B}"/>
          </a:extLst>
        </p:spPr>
        <p:txBody>
          <a:bodyPr lIns="0" tIns="0" rIns="0" bIns="0" anchor="ctr"/>
          <a:lstStyle>
            <a:lvl1pPr>
              <a:defRPr sz="5800">
                <a:solidFill>
                  <a:schemeClr val="accent1">
                    <a:hueOff val="114395"/>
                    <a:lumOff val="-24975"/>
                  </a:schemeClr>
                </a:solidFill>
              </a:defRPr>
            </a:lvl1pPr>
          </a:lstStyle>
          <a:p>
            <a:pPr algn="ctr" defTabSz="309563" hangingPunct="0">
              <a:defRPr/>
            </a:pPr>
            <a:r>
              <a:rPr sz="2175" b="1" kern="0" dirty="0">
                <a:solidFill>
                  <a:srgbClr val="00A2FF">
                    <a:hueOff val="114395"/>
                    <a:lumOff val="-24975"/>
                  </a:srgbClr>
                </a:solidFill>
                <a:latin typeface="Helvetica Neue"/>
                <a:sym typeface="Helvetica Neue"/>
              </a:rPr>
              <a:t>2</a:t>
            </a:r>
          </a:p>
        </p:txBody>
      </p:sp>
      <p:sp>
        <p:nvSpPr>
          <p:cNvPr id="9" name="Rectangle 8">
            <a:extLst>
              <a:ext uri="{FF2B5EF4-FFF2-40B4-BE49-F238E27FC236}">
                <a16:creationId xmlns:a16="http://schemas.microsoft.com/office/drawing/2014/main" id="{3DDD423F-DE31-4CAF-B987-525AB49346E7}"/>
              </a:ext>
            </a:extLst>
          </p:cNvPr>
          <p:cNvSpPr/>
          <p:nvPr/>
        </p:nvSpPr>
        <p:spPr>
          <a:xfrm>
            <a:off x="6982290" y="4898660"/>
            <a:ext cx="1968809" cy="261610"/>
          </a:xfrm>
          <a:prstGeom prst="rect">
            <a:avLst/>
          </a:prstGeom>
        </p:spPr>
        <p:txBody>
          <a:bodyPr wrap="none">
            <a:spAutoFit/>
          </a:bodyPr>
          <a:lstStyle/>
          <a:p>
            <a:pPr lvl="0"/>
            <a:r>
              <a:rPr lang="en-US" sz="1100" b="1" dirty="0"/>
              <a:t>Microclimate Development</a:t>
            </a:r>
          </a:p>
        </p:txBody>
      </p:sp>
      <p:pic>
        <p:nvPicPr>
          <p:cNvPr id="3" name="Picture 2">
            <a:extLst>
              <a:ext uri="{FF2B5EF4-FFF2-40B4-BE49-F238E27FC236}">
                <a16:creationId xmlns:a16="http://schemas.microsoft.com/office/drawing/2014/main" id="{73C6F72F-18D2-43E1-AF64-62C7DC09B1F1}"/>
              </a:ext>
            </a:extLst>
          </p:cNvPr>
          <p:cNvPicPr>
            <a:picLocks noChangeAspect="1"/>
          </p:cNvPicPr>
          <p:nvPr/>
        </p:nvPicPr>
        <p:blipFill>
          <a:blip r:embed="rId3"/>
          <a:stretch>
            <a:fillRect/>
          </a:stretch>
        </p:blipFill>
        <p:spPr>
          <a:xfrm>
            <a:off x="3804410" y="1382640"/>
            <a:ext cx="5146689" cy="3210141"/>
          </a:xfrm>
          <a:prstGeom prst="rect">
            <a:avLst/>
          </a:prstGeom>
        </p:spPr>
      </p:pic>
      <p:sp>
        <p:nvSpPr>
          <p:cNvPr id="2" name="Slide Number Placeholder 1">
            <a:extLst>
              <a:ext uri="{FF2B5EF4-FFF2-40B4-BE49-F238E27FC236}">
                <a16:creationId xmlns:a16="http://schemas.microsoft.com/office/drawing/2014/main" id="{73146952-211F-834E-8928-DE523C7992FE}"/>
              </a:ext>
            </a:extLst>
          </p:cNvPr>
          <p:cNvSpPr>
            <a:spLocks noGrp="1"/>
          </p:cNvSpPr>
          <p:nvPr>
            <p:ph type="sldNum" sz="quarter" idx="10"/>
          </p:nvPr>
        </p:nvSpPr>
        <p:spPr/>
        <p:txBody>
          <a:bodyPr/>
          <a:lstStyle/>
          <a:p>
            <a:pPr>
              <a:defRPr/>
            </a:pPr>
            <a:fld id="{A5F18F25-5661-422A-B8A1-D2DE6CD233CC}" type="slidenum">
              <a:rPr lang="en-US" smtClean="0"/>
              <a:pPr>
                <a:defRPr/>
              </a:pPr>
              <a:t>15</a:t>
            </a:fld>
            <a:endParaRPr lang="en-US" dirty="0"/>
          </a:p>
        </p:txBody>
      </p:sp>
    </p:spTree>
    <p:extLst>
      <p:ext uri="{BB962C8B-B14F-4D97-AF65-F5344CB8AC3E}">
        <p14:creationId xmlns:p14="http://schemas.microsoft.com/office/powerpoint/2010/main" val="3604118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DevOpsDev">
            <a:extLst>
              <a:ext uri="{FF2B5EF4-FFF2-40B4-BE49-F238E27FC236}">
                <a16:creationId xmlns:a16="http://schemas.microsoft.com/office/drawing/2014/main" id="{97EBF92F-D922-4CE9-A497-BD9E27474353}"/>
              </a:ext>
            </a:extLst>
          </p:cNvPr>
          <p:cNvSpPr txBox="1">
            <a:spLocks noGrp="1"/>
          </p:cNvSpPr>
          <p:nvPr>
            <p:ph type="title"/>
          </p:nvPr>
        </p:nvSpPr>
        <p:spPr>
          <a:xfrm>
            <a:off x="531706" y="22623"/>
            <a:ext cx="7771479" cy="355997"/>
          </a:xfrm>
        </p:spPr>
        <p:txBody>
          <a:bodyPr>
            <a:normAutofit fontScale="90000"/>
          </a:bodyPr>
          <a:lstStyle>
            <a:lvl1pPr>
              <a:defRPr sz="5000"/>
            </a:lvl1pPr>
          </a:lstStyle>
          <a:p>
            <a:pPr algn="ctr" eaLnBrk="1" fontAlgn="auto" hangingPunct="1">
              <a:spcBef>
                <a:spcPts val="0"/>
              </a:spcBef>
              <a:spcAft>
                <a:spcPts val="0"/>
              </a:spcAft>
              <a:defRPr/>
            </a:pPr>
            <a:r>
              <a:rPr dirty="0">
                <a:latin typeface="+mj-lt"/>
              </a:rPr>
              <a:t>Dev</a:t>
            </a:r>
            <a:r>
              <a:rPr lang="en-CA" dirty="0">
                <a:latin typeface="+mj-lt"/>
              </a:rPr>
              <a:t>-</a:t>
            </a:r>
            <a:r>
              <a:rPr dirty="0">
                <a:latin typeface="+mj-lt"/>
              </a:rPr>
              <a:t>Ops</a:t>
            </a:r>
            <a:r>
              <a:rPr lang="en-CA" dirty="0">
                <a:latin typeface="+mj-lt"/>
              </a:rPr>
              <a:t>-</a:t>
            </a:r>
            <a:r>
              <a:rPr dirty="0">
                <a:latin typeface="+mj-lt"/>
              </a:rPr>
              <a:t>Dev</a:t>
            </a:r>
            <a:r>
              <a:rPr lang="en-CA" dirty="0">
                <a:latin typeface="+mj-lt"/>
              </a:rPr>
              <a:t>-Ops-Dev…</a:t>
            </a:r>
            <a:endParaRPr dirty="0">
              <a:latin typeface="+mj-lt"/>
            </a:endParaRPr>
          </a:p>
        </p:txBody>
      </p:sp>
      <p:grpSp>
        <p:nvGrpSpPr>
          <p:cNvPr id="18436" name="Group">
            <a:extLst>
              <a:ext uri="{FF2B5EF4-FFF2-40B4-BE49-F238E27FC236}">
                <a16:creationId xmlns:a16="http://schemas.microsoft.com/office/drawing/2014/main" id="{1654311C-4CEA-49EB-ABD6-30316A121343}"/>
              </a:ext>
            </a:extLst>
          </p:cNvPr>
          <p:cNvGrpSpPr>
            <a:grpSpLocks/>
          </p:cNvGrpSpPr>
          <p:nvPr/>
        </p:nvGrpSpPr>
        <p:grpSpPr bwMode="auto">
          <a:xfrm>
            <a:off x="531706" y="2713368"/>
            <a:ext cx="7909322" cy="1318693"/>
            <a:chOff x="2762250" y="0"/>
            <a:chExt cx="21091526" cy="3518733"/>
          </a:xfrm>
        </p:grpSpPr>
        <p:sp>
          <p:nvSpPr>
            <p:cNvPr id="386" name="Line">
              <a:extLst>
                <a:ext uri="{FF2B5EF4-FFF2-40B4-BE49-F238E27FC236}">
                  <a16:creationId xmlns:a16="http://schemas.microsoft.com/office/drawing/2014/main" id="{DE9011DA-E731-4A98-930D-0ABD1D10A871}"/>
                </a:ext>
              </a:extLst>
            </p:cNvPr>
            <p:cNvSpPr/>
            <p:nvPr/>
          </p:nvSpPr>
          <p:spPr>
            <a:xfrm flipV="1">
              <a:off x="4403726" y="1763237"/>
              <a:ext cx="908050" cy="3178"/>
            </a:xfrm>
            <a:prstGeom prst="line">
              <a:avLst/>
            </a:prstGeom>
            <a:noFill/>
            <a:ln w="38100" cap="flat">
              <a:solidFill>
                <a:srgbClr val="1D3649"/>
              </a:solidFill>
              <a:prstDash val="solid"/>
              <a:round/>
              <a:tailEnd type="triangle" w="med" len="med"/>
            </a:ln>
            <a:effectLst/>
          </p:spPr>
          <p:txBody>
            <a:bodyPr lIns="34290" rIns="34290"/>
            <a:lstStyle/>
            <a:p>
              <a:pPr hangingPunct="0">
                <a:defRPr sz="3600" b="0">
                  <a:latin typeface="Calibri"/>
                  <a:ea typeface="Calibri"/>
                  <a:cs typeface="Calibri"/>
                  <a:sym typeface="Calibri"/>
                </a:defRPr>
              </a:pPr>
              <a:endParaRPr sz="2700" kern="0" dirty="0">
                <a:solidFill>
                  <a:srgbClr val="000000"/>
                </a:solidFill>
                <a:latin typeface="Calibri"/>
                <a:ea typeface="Calibri"/>
                <a:cs typeface="Calibri"/>
                <a:sym typeface="Calibri"/>
              </a:endParaRPr>
            </a:p>
          </p:txBody>
        </p:sp>
        <p:grpSp>
          <p:nvGrpSpPr>
            <p:cNvPr id="18452" name="Group">
              <a:extLst>
                <a:ext uri="{FF2B5EF4-FFF2-40B4-BE49-F238E27FC236}">
                  <a16:creationId xmlns:a16="http://schemas.microsoft.com/office/drawing/2014/main" id="{C4914A6B-965F-477A-9C66-63677B6CB1F2}"/>
                </a:ext>
              </a:extLst>
            </p:cNvPr>
            <p:cNvGrpSpPr>
              <a:grpSpLocks/>
            </p:cNvGrpSpPr>
            <p:nvPr/>
          </p:nvGrpSpPr>
          <p:grpSpPr bwMode="auto">
            <a:xfrm>
              <a:off x="2762250" y="1038880"/>
              <a:ext cx="2025650" cy="2253073"/>
              <a:chOff x="-1504" y="126"/>
              <a:chExt cx="2025649" cy="2253071"/>
            </a:xfrm>
          </p:grpSpPr>
          <p:pic>
            <p:nvPicPr>
              <p:cNvPr id="387" name="image.png" descr="image.png">
                <a:extLst>
                  <a:ext uri="{FF2B5EF4-FFF2-40B4-BE49-F238E27FC236}">
                    <a16:creationId xmlns:a16="http://schemas.microsoft.com/office/drawing/2014/main" id="{EEB4350E-9C5E-4B86-AC90-B7870CD32243}"/>
                  </a:ext>
                </a:extLst>
              </p:cNvPr>
              <p:cNvPicPr>
                <a:picLocks noChangeAspect="1"/>
              </p:cNvPicPr>
              <p:nvPr/>
            </p:nvPicPr>
            <p:blipFill>
              <a:blip r:embed="rId2">
                <a:extLst/>
              </a:blip>
              <a:stretch>
                <a:fillRect/>
              </a:stretch>
            </p:blipFill>
            <p:spPr>
              <a:xfrm>
                <a:off x="90572" y="126"/>
                <a:ext cx="1933573" cy="1448712"/>
              </a:xfrm>
              <a:prstGeom prst="rect">
                <a:avLst/>
              </a:prstGeom>
              <a:ln w="12700" cap="flat">
                <a:noFill/>
                <a:miter lim="400000"/>
              </a:ln>
              <a:effectLst>
                <a:outerShdw blurRad="584200" dist="279400" dir="2700000" rotWithShape="0">
                  <a:srgbClr val="333333">
                    <a:alpha val="64999"/>
                  </a:srgbClr>
                </a:outerShdw>
              </a:effectLst>
            </p:spPr>
          </p:pic>
          <p:sp>
            <p:nvSpPr>
              <p:cNvPr id="388" name="Development">
                <a:extLst>
                  <a:ext uri="{FF2B5EF4-FFF2-40B4-BE49-F238E27FC236}">
                    <a16:creationId xmlns:a16="http://schemas.microsoft.com/office/drawing/2014/main" id="{4FA5EDB6-4CEA-47D7-999D-43C9FB3FB175}"/>
                  </a:ext>
                </a:extLst>
              </p:cNvPr>
              <p:cNvSpPr txBox="1"/>
              <p:nvPr/>
            </p:nvSpPr>
            <p:spPr>
              <a:xfrm>
                <a:off x="-1504" y="1668052"/>
                <a:ext cx="1856062" cy="585145"/>
              </a:xfrm>
              <a:prstGeom prst="rect">
                <a:avLst/>
              </a:prstGeom>
              <a:noFill/>
              <a:ln w="12700" cap="flat">
                <a:noFill/>
                <a:miter lim="400000"/>
              </a:ln>
              <a:effectLst/>
              <a:extLst>
                <a:ext uri="{C572A759-6A51-4108-AA02-DFA0A04FC94B}"/>
              </a:extLst>
            </p:spPr>
            <p:txBody>
              <a:bodyPr wrap="none" lIns="34290" rIns="34290">
                <a:spAutoFit/>
              </a:bodyPr>
              <a:lstStyle>
                <a:lvl1pPr algn="l" defTabSz="1828800">
                  <a:defRPr sz="2200" b="0">
                    <a:solidFill>
                      <a:srgbClr val="1D3649"/>
                    </a:solidFill>
                    <a:latin typeface="HelvNeue Bold for IBM"/>
                    <a:ea typeface="HelvNeue Bold for IBM"/>
                    <a:cs typeface="HelvNeue Bold for IBM"/>
                    <a:sym typeface="HelvNeue Bold for IBM"/>
                  </a:defRPr>
                </a:lvl1pPr>
              </a:lstStyle>
              <a:p>
                <a:pPr defTabSz="685800" hangingPunct="0">
                  <a:defRPr/>
                </a:pPr>
                <a:r>
                  <a:rPr sz="825" kern="0" dirty="0"/>
                  <a:t>Development</a:t>
                </a:r>
              </a:p>
            </p:txBody>
          </p:sp>
        </p:grpSp>
        <p:grpSp>
          <p:nvGrpSpPr>
            <p:cNvPr id="18453" name="Group">
              <a:extLst>
                <a:ext uri="{FF2B5EF4-FFF2-40B4-BE49-F238E27FC236}">
                  <a16:creationId xmlns:a16="http://schemas.microsoft.com/office/drawing/2014/main" id="{BBABD26C-0D16-45F8-B4FF-17EAFF3F3D40}"/>
                </a:ext>
              </a:extLst>
            </p:cNvPr>
            <p:cNvGrpSpPr>
              <a:grpSpLocks/>
            </p:cNvGrpSpPr>
            <p:nvPr/>
          </p:nvGrpSpPr>
          <p:grpSpPr bwMode="auto">
            <a:xfrm>
              <a:off x="5213220" y="1370479"/>
              <a:ext cx="1315334" cy="1921474"/>
              <a:chOff x="372525" y="287518"/>
              <a:chExt cx="1315333" cy="1921472"/>
            </a:xfrm>
          </p:grpSpPr>
          <p:pic>
            <p:nvPicPr>
              <p:cNvPr id="18496" name="image.png" descr="image.png">
                <a:extLst>
                  <a:ext uri="{FF2B5EF4-FFF2-40B4-BE49-F238E27FC236}">
                    <a16:creationId xmlns:a16="http://schemas.microsoft.com/office/drawing/2014/main" id="{DFB8F360-EA8D-4680-9288-D076635B8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525" y="287518"/>
                <a:ext cx="1315333" cy="131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92" name="SCM">
                <a:extLst>
                  <a:ext uri="{FF2B5EF4-FFF2-40B4-BE49-F238E27FC236}">
                    <a16:creationId xmlns:a16="http://schemas.microsoft.com/office/drawing/2014/main" id="{0BE7B1E8-C2C3-4772-A6F4-39A5096590EC}"/>
                  </a:ext>
                </a:extLst>
              </p:cNvPr>
              <p:cNvSpPr txBox="1"/>
              <p:nvPr/>
            </p:nvSpPr>
            <p:spPr>
              <a:xfrm>
                <a:off x="772579" y="1623845"/>
                <a:ext cx="813045" cy="585145"/>
              </a:xfrm>
              <a:prstGeom prst="rect">
                <a:avLst/>
              </a:prstGeom>
              <a:noFill/>
              <a:ln w="12700" cap="flat">
                <a:noFill/>
                <a:miter lim="400000"/>
              </a:ln>
              <a:effectLst/>
              <a:extLst>
                <a:ext uri="{C572A759-6A51-4108-AA02-DFA0A04FC94B}"/>
              </a:extLst>
            </p:spPr>
            <p:txBody>
              <a:bodyPr wrap="none" lIns="34290" rIns="34290">
                <a:spAutoFit/>
              </a:bodyPr>
              <a:lstStyle>
                <a:lvl1pPr defTabSz="1828800">
                  <a:defRPr sz="2200" b="0">
                    <a:solidFill>
                      <a:srgbClr val="1D3649"/>
                    </a:solidFill>
                    <a:latin typeface="HelvNeue Bold for IBM"/>
                    <a:ea typeface="HelvNeue Bold for IBM"/>
                    <a:cs typeface="HelvNeue Bold for IBM"/>
                    <a:sym typeface="HelvNeue Bold for IBM"/>
                  </a:defRPr>
                </a:lvl1pPr>
              </a:lstStyle>
              <a:p>
                <a:pPr algn="ctr" defTabSz="685800" hangingPunct="0">
                  <a:defRPr/>
                </a:pPr>
                <a:r>
                  <a:rPr sz="825" kern="0" dirty="0"/>
                  <a:t>SCM</a:t>
                </a:r>
              </a:p>
            </p:txBody>
          </p:sp>
        </p:grpSp>
        <p:grpSp>
          <p:nvGrpSpPr>
            <p:cNvPr id="18454" name="Group">
              <a:extLst>
                <a:ext uri="{FF2B5EF4-FFF2-40B4-BE49-F238E27FC236}">
                  <a16:creationId xmlns:a16="http://schemas.microsoft.com/office/drawing/2014/main" id="{4161F008-8B8C-489B-8D6B-4032FB89A7BE}"/>
                </a:ext>
              </a:extLst>
            </p:cNvPr>
            <p:cNvGrpSpPr>
              <a:grpSpLocks/>
            </p:cNvGrpSpPr>
            <p:nvPr/>
          </p:nvGrpSpPr>
          <p:grpSpPr bwMode="auto">
            <a:xfrm>
              <a:off x="8553140" y="819836"/>
              <a:ext cx="2041525" cy="2698897"/>
              <a:chOff x="1511787" y="110718"/>
              <a:chExt cx="2041524" cy="2698896"/>
            </a:xfrm>
          </p:grpSpPr>
          <p:pic>
            <p:nvPicPr>
              <p:cNvPr id="394" name="image.png" descr="image.png">
                <a:extLst>
                  <a:ext uri="{FF2B5EF4-FFF2-40B4-BE49-F238E27FC236}">
                    <a16:creationId xmlns:a16="http://schemas.microsoft.com/office/drawing/2014/main" id="{20574C35-CA52-4DD2-A893-134CFC9AB13B}"/>
                  </a:ext>
                </a:extLst>
              </p:cNvPr>
              <p:cNvPicPr>
                <a:picLocks noChangeAspect="1"/>
              </p:cNvPicPr>
              <p:nvPr/>
            </p:nvPicPr>
            <p:blipFill>
              <a:blip r:embed="rId4">
                <a:extLst/>
              </a:blip>
              <a:stretch>
                <a:fillRect/>
              </a:stretch>
            </p:blipFill>
            <p:spPr>
              <a:xfrm>
                <a:off x="1511787" y="110718"/>
                <a:ext cx="2041524" cy="2039638"/>
              </a:xfrm>
              <a:prstGeom prst="rect">
                <a:avLst/>
              </a:prstGeom>
              <a:ln w="12700" cap="flat">
                <a:noFill/>
                <a:miter lim="400000"/>
              </a:ln>
              <a:effectLst>
                <a:outerShdw blurRad="584200" dist="279400" dir="2700000" rotWithShape="0">
                  <a:srgbClr val="333333">
                    <a:alpha val="64999"/>
                  </a:srgbClr>
                </a:outerShdw>
              </a:effectLst>
            </p:spPr>
          </p:pic>
          <p:sp>
            <p:nvSpPr>
              <p:cNvPr id="395" name="Build">
                <a:extLst>
                  <a:ext uri="{FF2B5EF4-FFF2-40B4-BE49-F238E27FC236}">
                    <a16:creationId xmlns:a16="http://schemas.microsoft.com/office/drawing/2014/main" id="{40D98887-B73F-46EA-A75E-9814ED68D4B0}"/>
                  </a:ext>
                </a:extLst>
              </p:cNvPr>
              <p:cNvSpPr txBox="1"/>
              <p:nvPr/>
            </p:nvSpPr>
            <p:spPr>
              <a:xfrm>
                <a:off x="1881229" y="2224469"/>
                <a:ext cx="817317" cy="585145"/>
              </a:xfrm>
              <a:prstGeom prst="rect">
                <a:avLst/>
              </a:prstGeom>
              <a:noFill/>
              <a:ln w="12700" cap="flat">
                <a:noFill/>
                <a:miter lim="400000"/>
              </a:ln>
              <a:effectLst/>
              <a:extLst>
                <a:ext uri="{C572A759-6A51-4108-AA02-DFA0A04FC94B}"/>
              </a:extLst>
            </p:spPr>
            <p:txBody>
              <a:bodyPr wrap="none" lIns="34290" rIns="34290">
                <a:spAutoFit/>
              </a:bodyPr>
              <a:lstStyle>
                <a:lvl1pPr defTabSz="1828800">
                  <a:defRPr sz="2200" b="0">
                    <a:solidFill>
                      <a:srgbClr val="1D3649"/>
                    </a:solidFill>
                    <a:latin typeface="HelvNeue Bold for IBM"/>
                    <a:ea typeface="HelvNeue Bold for IBM"/>
                    <a:cs typeface="HelvNeue Bold for IBM"/>
                    <a:sym typeface="HelvNeue Bold for IBM"/>
                  </a:defRPr>
                </a:lvl1pPr>
              </a:lstStyle>
              <a:p>
                <a:pPr algn="ctr" defTabSz="685800" hangingPunct="0">
                  <a:defRPr/>
                </a:pPr>
                <a:r>
                  <a:rPr sz="825" kern="0" dirty="0"/>
                  <a:t>Build</a:t>
                </a:r>
              </a:p>
            </p:txBody>
          </p:sp>
        </p:grpSp>
        <p:grpSp>
          <p:nvGrpSpPr>
            <p:cNvPr id="18456" name="Group">
              <a:extLst>
                <a:ext uri="{FF2B5EF4-FFF2-40B4-BE49-F238E27FC236}">
                  <a16:creationId xmlns:a16="http://schemas.microsoft.com/office/drawing/2014/main" id="{56CB8875-7C47-478B-A1AC-0B9C6481C3B3}"/>
                </a:ext>
              </a:extLst>
            </p:cNvPr>
            <p:cNvGrpSpPr>
              <a:grpSpLocks/>
            </p:cNvGrpSpPr>
            <p:nvPr/>
          </p:nvGrpSpPr>
          <p:grpSpPr bwMode="auto">
            <a:xfrm>
              <a:off x="11153775" y="1169137"/>
              <a:ext cx="1292224" cy="2122812"/>
              <a:chOff x="538" y="-176"/>
              <a:chExt cx="1292223" cy="2122810"/>
            </a:xfrm>
          </p:grpSpPr>
          <p:pic>
            <p:nvPicPr>
              <p:cNvPr id="400" name="image.png" descr="image.png">
                <a:extLst>
                  <a:ext uri="{FF2B5EF4-FFF2-40B4-BE49-F238E27FC236}">
                    <a16:creationId xmlns:a16="http://schemas.microsoft.com/office/drawing/2014/main" id="{AED3C2D5-9AEC-4079-B794-18149BA7DCF1}"/>
                  </a:ext>
                </a:extLst>
              </p:cNvPr>
              <p:cNvPicPr>
                <a:picLocks noChangeAspect="1"/>
              </p:cNvPicPr>
              <p:nvPr/>
            </p:nvPicPr>
            <p:blipFill>
              <a:blip r:embed="rId5">
                <a:extLst/>
              </a:blip>
              <a:stretch>
                <a:fillRect/>
              </a:stretch>
            </p:blipFill>
            <p:spPr>
              <a:xfrm>
                <a:off x="538" y="-176"/>
                <a:ext cx="1292223" cy="1505898"/>
              </a:xfrm>
              <a:prstGeom prst="rect">
                <a:avLst/>
              </a:prstGeom>
              <a:ln w="12700" cap="flat">
                <a:noFill/>
                <a:miter lim="400000"/>
              </a:ln>
              <a:effectLst>
                <a:outerShdw blurRad="584200" dist="279400" dir="2700000" rotWithShape="0">
                  <a:srgbClr val="333333">
                    <a:alpha val="64999"/>
                  </a:srgbClr>
                </a:outerShdw>
              </a:effectLst>
            </p:spPr>
          </p:pic>
          <p:sp>
            <p:nvSpPr>
              <p:cNvPr id="401" name="Deploy">
                <a:extLst>
                  <a:ext uri="{FF2B5EF4-FFF2-40B4-BE49-F238E27FC236}">
                    <a16:creationId xmlns:a16="http://schemas.microsoft.com/office/drawing/2014/main" id="{07C9F71B-9CBA-475D-A89A-369DEC939E93}"/>
                  </a:ext>
                </a:extLst>
              </p:cNvPr>
              <p:cNvSpPr txBox="1"/>
              <p:nvPr/>
            </p:nvSpPr>
            <p:spPr>
              <a:xfrm>
                <a:off x="107127" y="1537490"/>
                <a:ext cx="1069525" cy="585144"/>
              </a:xfrm>
              <a:prstGeom prst="rect">
                <a:avLst/>
              </a:prstGeom>
              <a:noFill/>
              <a:ln w="12700" cap="flat">
                <a:noFill/>
                <a:miter lim="400000"/>
              </a:ln>
              <a:effectLst/>
              <a:extLst>
                <a:ext uri="{C572A759-6A51-4108-AA02-DFA0A04FC94B}"/>
              </a:extLst>
            </p:spPr>
            <p:txBody>
              <a:bodyPr wrap="none" lIns="34290" rIns="34290">
                <a:spAutoFit/>
              </a:bodyPr>
              <a:lstStyle>
                <a:lvl1pPr defTabSz="1828800">
                  <a:defRPr sz="2200" b="0">
                    <a:solidFill>
                      <a:srgbClr val="1D3649"/>
                    </a:solidFill>
                    <a:latin typeface="HelvNeue Bold for IBM"/>
                    <a:ea typeface="HelvNeue Bold for IBM"/>
                    <a:cs typeface="HelvNeue Bold for IBM"/>
                    <a:sym typeface="HelvNeue Bold for IBM"/>
                  </a:defRPr>
                </a:lvl1pPr>
              </a:lstStyle>
              <a:p>
                <a:pPr algn="ctr" defTabSz="685800" hangingPunct="0">
                  <a:defRPr/>
                </a:pPr>
                <a:r>
                  <a:rPr sz="825" kern="0" dirty="0"/>
                  <a:t>Deploy</a:t>
                </a:r>
              </a:p>
            </p:txBody>
          </p:sp>
        </p:grpSp>
        <p:grpSp>
          <p:nvGrpSpPr>
            <p:cNvPr id="18457" name="Group">
              <a:extLst>
                <a:ext uri="{FF2B5EF4-FFF2-40B4-BE49-F238E27FC236}">
                  <a16:creationId xmlns:a16="http://schemas.microsoft.com/office/drawing/2014/main" id="{87B15E09-E5AF-4011-9461-66B5B722398E}"/>
                </a:ext>
              </a:extLst>
            </p:cNvPr>
            <p:cNvGrpSpPr>
              <a:grpSpLocks/>
            </p:cNvGrpSpPr>
            <p:nvPr/>
          </p:nvGrpSpPr>
          <p:grpSpPr bwMode="auto">
            <a:xfrm>
              <a:off x="12685956" y="0"/>
              <a:ext cx="1804446" cy="3291951"/>
              <a:chOff x="0" y="0"/>
              <a:chExt cx="1804444" cy="3291950"/>
            </a:xfrm>
          </p:grpSpPr>
          <p:pic>
            <p:nvPicPr>
              <p:cNvPr id="18486" name="image.png" descr="image.png">
                <a:extLst>
                  <a:ext uri="{FF2B5EF4-FFF2-40B4-BE49-F238E27FC236}">
                    <a16:creationId xmlns:a16="http://schemas.microsoft.com/office/drawing/2014/main" id="{86E0BC1D-4C7C-48E1-8055-8EFB60F135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804444" cy="291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04" name="image.png" descr="image.png">
                <a:extLst>
                  <a:ext uri="{FF2B5EF4-FFF2-40B4-BE49-F238E27FC236}">
                    <a16:creationId xmlns:a16="http://schemas.microsoft.com/office/drawing/2014/main" id="{D35D7052-2B00-4500-B3E4-75122F71A3C9}"/>
                  </a:ext>
                </a:extLst>
              </p:cNvPr>
              <p:cNvPicPr>
                <a:picLocks noChangeAspect="1"/>
              </p:cNvPicPr>
              <p:nvPr/>
            </p:nvPicPr>
            <p:blipFill>
              <a:blip r:embed="rId7">
                <a:extLst/>
              </a:blip>
              <a:stretch>
                <a:fillRect/>
              </a:stretch>
            </p:blipFill>
            <p:spPr>
              <a:xfrm>
                <a:off x="175970" y="965809"/>
                <a:ext cx="1466848" cy="1467776"/>
              </a:xfrm>
              <a:prstGeom prst="rect">
                <a:avLst/>
              </a:prstGeom>
              <a:ln w="12700" cap="flat">
                <a:noFill/>
                <a:miter lim="400000"/>
              </a:ln>
              <a:effectLst>
                <a:outerShdw blurRad="584200" dist="279400" dir="2700000" rotWithShape="0">
                  <a:srgbClr val="333333">
                    <a:alpha val="64999"/>
                  </a:srgbClr>
                </a:outerShdw>
              </a:effectLst>
            </p:spPr>
          </p:pic>
          <p:sp>
            <p:nvSpPr>
              <p:cNvPr id="405" name="Testing">
                <a:extLst>
                  <a:ext uri="{FF2B5EF4-FFF2-40B4-BE49-F238E27FC236}">
                    <a16:creationId xmlns:a16="http://schemas.microsoft.com/office/drawing/2014/main" id="{CA25106B-D734-4997-9012-8C4F33080E9E}"/>
                  </a:ext>
                </a:extLst>
              </p:cNvPr>
              <p:cNvSpPr txBox="1"/>
              <p:nvPr/>
            </p:nvSpPr>
            <p:spPr>
              <a:xfrm>
                <a:off x="337381" y="2706806"/>
                <a:ext cx="1112271" cy="585144"/>
              </a:xfrm>
              <a:prstGeom prst="rect">
                <a:avLst/>
              </a:prstGeom>
              <a:noFill/>
              <a:ln w="12700" cap="flat">
                <a:noFill/>
                <a:miter lim="400000"/>
              </a:ln>
              <a:effectLst/>
              <a:extLst>
                <a:ext uri="{C572A759-6A51-4108-AA02-DFA0A04FC94B}"/>
              </a:extLst>
            </p:spPr>
            <p:txBody>
              <a:bodyPr wrap="none" lIns="34290" rIns="34290">
                <a:spAutoFit/>
              </a:bodyPr>
              <a:lstStyle>
                <a:lvl1pPr defTabSz="1828800">
                  <a:defRPr sz="2200" b="0">
                    <a:solidFill>
                      <a:srgbClr val="1D3649"/>
                    </a:solidFill>
                    <a:latin typeface="HelvNeue Bold for IBM"/>
                    <a:ea typeface="HelvNeue Bold for IBM"/>
                    <a:cs typeface="HelvNeue Bold for IBM"/>
                    <a:sym typeface="HelvNeue Bold for IBM"/>
                  </a:defRPr>
                </a:lvl1pPr>
              </a:lstStyle>
              <a:p>
                <a:pPr algn="ctr" defTabSz="685800" hangingPunct="0">
                  <a:defRPr/>
                </a:pPr>
                <a:r>
                  <a:rPr sz="825" kern="0" dirty="0"/>
                  <a:t>Testing</a:t>
                </a:r>
              </a:p>
            </p:txBody>
          </p:sp>
        </p:grpSp>
        <p:grpSp>
          <p:nvGrpSpPr>
            <p:cNvPr id="18458" name="Group">
              <a:extLst>
                <a:ext uri="{FF2B5EF4-FFF2-40B4-BE49-F238E27FC236}">
                  <a16:creationId xmlns:a16="http://schemas.microsoft.com/office/drawing/2014/main" id="{53CF64D1-E7E4-4248-97B3-75F2DEC1D38F}"/>
                </a:ext>
              </a:extLst>
            </p:cNvPr>
            <p:cNvGrpSpPr>
              <a:grpSpLocks/>
            </p:cNvGrpSpPr>
            <p:nvPr/>
          </p:nvGrpSpPr>
          <p:grpSpPr bwMode="auto">
            <a:xfrm>
              <a:off x="14539168" y="0"/>
              <a:ext cx="1792253" cy="3291951"/>
              <a:chOff x="0" y="0"/>
              <a:chExt cx="1792252" cy="3291950"/>
            </a:xfrm>
          </p:grpSpPr>
          <p:pic>
            <p:nvPicPr>
              <p:cNvPr id="18483" name="image.png" descr="image.png">
                <a:extLst>
                  <a:ext uri="{FF2B5EF4-FFF2-40B4-BE49-F238E27FC236}">
                    <a16:creationId xmlns:a16="http://schemas.microsoft.com/office/drawing/2014/main" id="{3F1875CA-1B6F-49BD-91A5-3F0618BAE9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792252" cy="291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08" name="image.png" descr="image.png">
                <a:extLst>
                  <a:ext uri="{FF2B5EF4-FFF2-40B4-BE49-F238E27FC236}">
                    <a16:creationId xmlns:a16="http://schemas.microsoft.com/office/drawing/2014/main" id="{DC3ECA78-2FD4-4B4D-9553-F4718CB70137}"/>
                  </a:ext>
                </a:extLst>
              </p:cNvPr>
              <p:cNvPicPr>
                <a:picLocks noChangeAspect="1"/>
              </p:cNvPicPr>
              <p:nvPr/>
            </p:nvPicPr>
            <p:blipFill>
              <a:blip r:embed="rId7">
                <a:extLst/>
              </a:blip>
              <a:stretch>
                <a:fillRect/>
              </a:stretch>
            </p:blipFill>
            <p:spPr>
              <a:xfrm>
                <a:off x="142032" y="965809"/>
                <a:ext cx="1470024" cy="1467776"/>
              </a:xfrm>
              <a:prstGeom prst="rect">
                <a:avLst/>
              </a:prstGeom>
              <a:ln w="12700" cap="flat">
                <a:noFill/>
                <a:miter lim="400000"/>
              </a:ln>
              <a:effectLst>
                <a:outerShdw blurRad="584200" dist="279400" dir="2700000" rotWithShape="0">
                  <a:srgbClr val="333333">
                    <a:alpha val="64999"/>
                  </a:srgbClr>
                </a:outerShdw>
              </a:effectLst>
            </p:spPr>
          </p:pic>
          <p:sp>
            <p:nvSpPr>
              <p:cNvPr id="409" name="Staging">
                <a:extLst>
                  <a:ext uri="{FF2B5EF4-FFF2-40B4-BE49-F238E27FC236}">
                    <a16:creationId xmlns:a16="http://schemas.microsoft.com/office/drawing/2014/main" id="{D2C6F91E-7082-4EC9-B2C9-C7418C1450C7}"/>
                  </a:ext>
                </a:extLst>
              </p:cNvPr>
              <p:cNvSpPr txBox="1"/>
              <p:nvPr/>
            </p:nvSpPr>
            <p:spPr>
              <a:xfrm>
                <a:off x="359373" y="2706806"/>
                <a:ext cx="1146468" cy="585144"/>
              </a:xfrm>
              <a:prstGeom prst="rect">
                <a:avLst/>
              </a:prstGeom>
              <a:noFill/>
              <a:ln w="12700" cap="flat">
                <a:noFill/>
                <a:miter lim="400000"/>
              </a:ln>
              <a:effectLst/>
              <a:extLst>
                <a:ext uri="{C572A759-6A51-4108-AA02-DFA0A04FC94B}"/>
              </a:extLst>
            </p:spPr>
            <p:txBody>
              <a:bodyPr wrap="none" lIns="34290" rIns="34290">
                <a:spAutoFit/>
              </a:bodyPr>
              <a:lstStyle>
                <a:lvl1pPr defTabSz="1828800">
                  <a:defRPr sz="2200" b="0">
                    <a:solidFill>
                      <a:srgbClr val="1D3649"/>
                    </a:solidFill>
                    <a:latin typeface="HelvNeue Bold for IBM"/>
                    <a:ea typeface="HelvNeue Bold for IBM"/>
                    <a:cs typeface="HelvNeue Bold for IBM"/>
                    <a:sym typeface="HelvNeue Bold for IBM"/>
                  </a:defRPr>
                </a:lvl1pPr>
              </a:lstStyle>
              <a:p>
                <a:pPr algn="ctr" defTabSz="685800" hangingPunct="0">
                  <a:defRPr/>
                </a:pPr>
                <a:r>
                  <a:rPr sz="825" kern="0" dirty="0"/>
                  <a:t>Staging</a:t>
                </a:r>
              </a:p>
            </p:txBody>
          </p:sp>
        </p:grpSp>
        <p:grpSp>
          <p:nvGrpSpPr>
            <p:cNvPr id="18459" name="Group">
              <a:extLst>
                <a:ext uri="{FF2B5EF4-FFF2-40B4-BE49-F238E27FC236}">
                  <a16:creationId xmlns:a16="http://schemas.microsoft.com/office/drawing/2014/main" id="{B703FD36-EB83-4891-9941-A5BEBC9BF597}"/>
                </a:ext>
              </a:extLst>
            </p:cNvPr>
            <p:cNvGrpSpPr>
              <a:grpSpLocks/>
            </p:cNvGrpSpPr>
            <p:nvPr/>
          </p:nvGrpSpPr>
          <p:grpSpPr bwMode="auto">
            <a:xfrm>
              <a:off x="16428958" y="0"/>
              <a:ext cx="1804446" cy="3291951"/>
              <a:chOff x="0" y="0"/>
              <a:chExt cx="1804444" cy="3291950"/>
            </a:xfrm>
          </p:grpSpPr>
          <p:pic>
            <p:nvPicPr>
              <p:cNvPr id="18480" name="image.png" descr="image.png">
                <a:extLst>
                  <a:ext uri="{FF2B5EF4-FFF2-40B4-BE49-F238E27FC236}">
                    <a16:creationId xmlns:a16="http://schemas.microsoft.com/office/drawing/2014/main" id="{C010ACB9-3E29-4286-A58A-08F10147DA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804444" cy="291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12" name="image.png" descr="image.png">
                <a:extLst>
                  <a:ext uri="{FF2B5EF4-FFF2-40B4-BE49-F238E27FC236}">
                    <a16:creationId xmlns:a16="http://schemas.microsoft.com/office/drawing/2014/main" id="{58B6E112-1589-4A04-ADED-11BC841A21EC}"/>
                  </a:ext>
                </a:extLst>
              </p:cNvPr>
              <p:cNvPicPr>
                <a:picLocks noChangeAspect="1"/>
              </p:cNvPicPr>
              <p:nvPr/>
            </p:nvPicPr>
            <p:blipFill>
              <a:blip r:embed="rId7">
                <a:extLst/>
              </a:blip>
              <a:stretch>
                <a:fillRect/>
              </a:stretch>
            </p:blipFill>
            <p:spPr>
              <a:xfrm>
                <a:off x="160418" y="965809"/>
                <a:ext cx="1470022" cy="1467776"/>
              </a:xfrm>
              <a:prstGeom prst="rect">
                <a:avLst/>
              </a:prstGeom>
              <a:ln w="12700" cap="flat">
                <a:noFill/>
                <a:miter lim="400000"/>
              </a:ln>
              <a:effectLst>
                <a:outerShdw blurRad="584200" dist="279400" dir="2700000" rotWithShape="0">
                  <a:srgbClr val="333333">
                    <a:alpha val="64999"/>
                  </a:srgbClr>
                </a:outerShdw>
              </a:effectLst>
            </p:spPr>
          </p:pic>
          <p:sp>
            <p:nvSpPr>
              <p:cNvPr id="413" name="Production">
                <a:extLst>
                  <a:ext uri="{FF2B5EF4-FFF2-40B4-BE49-F238E27FC236}">
                    <a16:creationId xmlns:a16="http://schemas.microsoft.com/office/drawing/2014/main" id="{1AF188E8-D2DA-4F6E-85FF-C242745CD907}"/>
                  </a:ext>
                </a:extLst>
              </p:cNvPr>
              <p:cNvSpPr txBox="1"/>
              <p:nvPr/>
            </p:nvSpPr>
            <p:spPr>
              <a:xfrm>
                <a:off x="120797" y="2706806"/>
                <a:ext cx="1539738" cy="585144"/>
              </a:xfrm>
              <a:prstGeom prst="rect">
                <a:avLst/>
              </a:prstGeom>
              <a:noFill/>
              <a:ln w="12700" cap="flat">
                <a:noFill/>
                <a:miter lim="400000"/>
              </a:ln>
              <a:effectLst/>
              <a:extLst>
                <a:ext uri="{C572A759-6A51-4108-AA02-DFA0A04FC94B}"/>
              </a:extLst>
            </p:spPr>
            <p:txBody>
              <a:bodyPr wrap="none" lIns="34290" rIns="34290">
                <a:spAutoFit/>
              </a:bodyPr>
              <a:lstStyle>
                <a:lvl1pPr defTabSz="1828800">
                  <a:defRPr sz="2200" b="0">
                    <a:solidFill>
                      <a:srgbClr val="1D3649"/>
                    </a:solidFill>
                    <a:latin typeface="HelvNeue Bold for IBM"/>
                    <a:ea typeface="HelvNeue Bold for IBM"/>
                    <a:cs typeface="HelvNeue Bold for IBM"/>
                    <a:sym typeface="HelvNeue Bold for IBM"/>
                  </a:defRPr>
                </a:lvl1pPr>
              </a:lstStyle>
              <a:p>
                <a:pPr algn="ctr" defTabSz="685800" hangingPunct="0">
                  <a:defRPr/>
                </a:pPr>
                <a:r>
                  <a:rPr sz="825" kern="0" dirty="0"/>
                  <a:t>Production</a:t>
                </a:r>
              </a:p>
            </p:txBody>
          </p:sp>
        </p:grpSp>
        <p:sp>
          <p:nvSpPr>
            <p:cNvPr id="416" name="Line">
              <a:extLst>
                <a:ext uri="{FF2B5EF4-FFF2-40B4-BE49-F238E27FC236}">
                  <a16:creationId xmlns:a16="http://schemas.microsoft.com/office/drawing/2014/main" id="{7726D580-EA94-485A-9F9C-037A68B5652C}"/>
                </a:ext>
              </a:extLst>
            </p:cNvPr>
            <p:cNvSpPr/>
            <p:nvPr/>
          </p:nvSpPr>
          <p:spPr>
            <a:xfrm flipV="1">
              <a:off x="15890876" y="1740999"/>
              <a:ext cx="908050" cy="3176"/>
            </a:xfrm>
            <a:prstGeom prst="line">
              <a:avLst/>
            </a:prstGeom>
            <a:noFill/>
            <a:ln w="38100" cap="flat">
              <a:solidFill>
                <a:srgbClr val="1D3649"/>
              </a:solidFill>
              <a:prstDash val="solid"/>
              <a:round/>
              <a:tailEnd type="triangle" w="med" len="med"/>
            </a:ln>
            <a:effectLst/>
          </p:spPr>
          <p:txBody>
            <a:bodyPr lIns="34290" rIns="34290"/>
            <a:lstStyle/>
            <a:p>
              <a:pPr hangingPunct="0">
                <a:defRPr sz="3600" b="0">
                  <a:latin typeface="Calibri"/>
                  <a:ea typeface="Calibri"/>
                  <a:cs typeface="Calibri"/>
                  <a:sym typeface="Calibri"/>
                </a:defRPr>
              </a:pPr>
              <a:endParaRPr sz="2700" kern="0" dirty="0">
                <a:solidFill>
                  <a:srgbClr val="000000"/>
                </a:solidFill>
                <a:latin typeface="Calibri"/>
                <a:ea typeface="Calibri"/>
                <a:cs typeface="Calibri"/>
                <a:sym typeface="Calibri"/>
              </a:endParaRPr>
            </a:p>
          </p:txBody>
        </p:sp>
        <p:sp>
          <p:nvSpPr>
            <p:cNvPr id="417" name="Line">
              <a:extLst>
                <a:ext uri="{FF2B5EF4-FFF2-40B4-BE49-F238E27FC236}">
                  <a16:creationId xmlns:a16="http://schemas.microsoft.com/office/drawing/2014/main" id="{85412C67-6EDD-4438-8F6C-EE30C897A9C8}"/>
                </a:ext>
              </a:extLst>
            </p:cNvPr>
            <p:cNvSpPr/>
            <p:nvPr/>
          </p:nvSpPr>
          <p:spPr>
            <a:xfrm flipV="1">
              <a:off x="18291176" y="1718759"/>
              <a:ext cx="911224" cy="3178"/>
            </a:xfrm>
            <a:prstGeom prst="line">
              <a:avLst/>
            </a:prstGeom>
            <a:noFill/>
            <a:ln w="38100" cap="flat">
              <a:solidFill>
                <a:srgbClr val="1D3649"/>
              </a:solidFill>
              <a:prstDash val="solid"/>
              <a:round/>
              <a:tailEnd type="triangle" w="med" len="med"/>
            </a:ln>
            <a:effectLst/>
          </p:spPr>
          <p:txBody>
            <a:bodyPr lIns="34290" rIns="34290"/>
            <a:lstStyle/>
            <a:p>
              <a:pPr hangingPunct="0">
                <a:defRPr sz="3600" b="0">
                  <a:latin typeface="Calibri"/>
                  <a:ea typeface="Calibri"/>
                  <a:cs typeface="Calibri"/>
                  <a:sym typeface="Calibri"/>
                </a:defRPr>
              </a:pPr>
              <a:endParaRPr sz="2700" kern="0" dirty="0">
                <a:solidFill>
                  <a:srgbClr val="000000"/>
                </a:solidFill>
                <a:latin typeface="Calibri"/>
                <a:ea typeface="Calibri"/>
                <a:cs typeface="Calibri"/>
                <a:sym typeface="Calibri"/>
              </a:endParaRPr>
            </a:p>
          </p:txBody>
        </p:sp>
        <p:grpSp>
          <p:nvGrpSpPr>
            <p:cNvPr id="18463" name="Group">
              <a:extLst>
                <a:ext uri="{FF2B5EF4-FFF2-40B4-BE49-F238E27FC236}">
                  <a16:creationId xmlns:a16="http://schemas.microsoft.com/office/drawing/2014/main" id="{FE40DACB-CA90-405D-9B43-43CDA37028DC}"/>
                </a:ext>
              </a:extLst>
            </p:cNvPr>
            <p:cNvGrpSpPr>
              <a:grpSpLocks/>
            </p:cNvGrpSpPr>
            <p:nvPr/>
          </p:nvGrpSpPr>
          <p:grpSpPr bwMode="auto">
            <a:xfrm>
              <a:off x="22091650" y="829197"/>
              <a:ext cx="1762126" cy="2440517"/>
              <a:chOff x="-1478" y="-845"/>
              <a:chExt cx="1762124" cy="2440516"/>
            </a:xfrm>
          </p:grpSpPr>
          <p:pic>
            <p:nvPicPr>
              <p:cNvPr id="418" name="image.png" descr="image.png">
                <a:extLst>
                  <a:ext uri="{FF2B5EF4-FFF2-40B4-BE49-F238E27FC236}">
                    <a16:creationId xmlns:a16="http://schemas.microsoft.com/office/drawing/2014/main" id="{98F28510-A4C7-45D6-B848-063E19C0AF64}"/>
                  </a:ext>
                </a:extLst>
              </p:cNvPr>
              <p:cNvPicPr>
                <a:picLocks noChangeAspect="1"/>
              </p:cNvPicPr>
              <p:nvPr/>
            </p:nvPicPr>
            <p:blipFill>
              <a:blip r:embed="rId10">
                <a:extLst/>
              </a:blip>
              <a:stretch>
                <a:fillRect/>
              </a:stretch>
            </p:blipFill>
            <p:spPr>
              <a:xfrm flipH="1">
                <a:off x="258872" y="-845"/>
                <a:ext cx="1501774" cy="1604387"/>
              </a:xfrm>
              <a:prstGeom prst="rect">
                <a:avLst/>
              </a:prstGeom>
              <a:ln w="12700" cap="flat">
                <a:noFill/>
                <a:miter lim="400000"/>
              </a:ln>
              <a:effectLst>
                <a:outerShdw blurRad="584200" dist="279400" dir="2700000" rotWithShape="0">
                  <a:srgbClr val="333333">
                    <a:alpha val="64999"/>
                  </a:srgbClr>
                </a:outerShdw>
              </a:effectLst>
            </p:spPr>
          </p:pic>
          <p:sp>
            <p:nvSpPr>
              <p:cNvPr id="419" name="Feedback">
                <a:extLst>
                  <a:ext uri="{FF2B5EF4-FFF2-40B4-BE49-F238E27FC236}">
                    <a16:creationId xmlns:a16="http://schemas.microsoft.com/office/drawing/2014/main" id="{07F981DA-193B-427D-A592-90A42D83DA0C}"/>
                  </a:ext>
                </a:extLst>
              </p:cNvPr>
              <p:cNvSpPr txBox="1"/>
              <p:nvPr/>
            </p:nvSpPr>
            <p:spPr>
              <a:xfrm>
                <a:off x="-1478" y="1854526"/>
                <a:ext cx="1428596" cy="585145"/>
              </a:xfrm>
              <a:prstGeom prst="rect">
                <a:avLst/>
              </a:prstGeom>
              <a:noFill/>
              <a:ln w="12700" cap="flat">
                <a:noFill/>
                <a:miter lim="400000"/>
              </a:ln>
              <a:effectLst/>
              <a:extLst>
                <a:ext uri="{C572A759-6A51-4108-AA02-DFA0A04FC94B}"/>
              </a:extLst>
            </p:spPr>
            <p:txBody>
              <a:bodyPr wrap="none" lIns="34290" rIns="34290">
                <a:spAutoFit/>
              </a:bodyPr>
              <a:lstStyle>
                <a:lvl1pPr algn="l" defTabSz="1828800">
                  <a:defRPr sz="2200" b="0">
                    <a:solidFill>
                      <a:srgbClr val="1D3649"/>
                    </a:solidFill>
                    <a:latin typeface="HelvNeue Bold for IBM"/>
                    <a:ea typeface="HelvNeue Bold for IBM"/>
                    <a:cs typeface="HelvNeue Bold for IBM"/>
                    <a:sym typeface="HelvNeue Bold for IBM"/>
                  </a:defRPr>
                </a:lvl1pPr>
              </a:lstStyle>
              <a:p>
                <a:pPr defTabSz="685800" hangingPunct="0">
                  <a:defRPr/>
                </a:pPr>
                <a:r>
                  <a:rPr sz="825" kern="0" dirty="0"/>
                  <a:t>Feedback</a:t>
                </a:r>
              </a:p>
            </p:txBody>
          </p:sp>
        </p:grpSp>
        <p:grpSp>
          <p:nvGrpSpPr>
            <p:cNvPr id="18465" name="Group">
              <a:extLst>
                <a:ext uri="{FF2B5EF4-FFF2-40B4-BE49-F238E27FC236}">
                  <a16:creationId xmlns:a16="http://schemas.microsoft.com/office/drawing/2014/main" id="{25155743-440E-4786-91DA-A7BB318FF99D}"/>
                </a:ext>
              </a:extLst>
            </p:cNvPr>
            <p:cNvGrpSpPr>
              <a:grpSpLocks/>
            </p:cNvGrpSpPr>
            <p:nvPr/>
          </p:nvGrpSpPr>
          <p:grpSpPr bwMode="auto">
            <a:xfrm>
              <a:off x="19119849" y="927686"/>
              <a:ext cx="1987549" cy="2354733"/>
              <a:chOff x="-400" y="955"/>
              <a:chExt cx="1987547" cy="2354732"/>
            </a:xfrm>
          </p:grpSpPr>
          <p:pic>
            <p:nvPicPr>
              <p:cNvPr id="425" name="image.png" descr="image.png">
                <a:extLst>
                  <a:ext uri="{FF2B5EF4-FFF2-40B4-BE49-F238E27FC236}">
                    <a16:creationId xmlns:a16="http://schemas.microsoft.com/office/drawing/2014/main" id="{E3A41937-A47A-486C-865E-5BC1A0A2063F}"/>
                  </a:ext>
                </a:extLst>
              </p:cNvPr>
              <p:cNvPicPr>
                <a:picLocks noChangeAspect="1"/>
              </p:cNvPicPr>
              <p:nvPr/>
            </p:nvPicPr>
            <p:blipFill>
              <a:blip r:embed="rId11">
                <a:extLst/>
              </a:blip>
              <a:stretch>
                <a:fillRect/>
              </a:stretch>
            </p:blipFill>
            <p:spPr>
              <a:xfrm>
                <a:off x="-400" y="955"/>
                <a:ext cx="1987547" cy="1556732"/>
              </a:xfrm>
              <a:prstGeom prst="rect">
                <a:avLst/>
              </a:prstGeom>
              <a:ln w="12700" cap="flat">
                <a:noFill/>
                <a:miter lim="400000"/>
              </a:ln>
              <a:effectLst>
                <a:outerShdw blurRad="584200" dist="279400" dir="2700000" rotWithShape="0">
                  <a:srgbClr val="333333">
                    <a:alpha val="64999"/>
                  </a:srgbClr>
                </a:outerShdw>
              </a:effectLst>
            </p:spPr>
          </p:pic>
          <p:sp>
            <p:nvSpPr>
              <p:cNvPr id="426" name="Manage">
                <a:extLst>
                  <a:ext uri="{FF2B5EF4-FFF2-40B4-BE49-F238E27FC236}">
                    <a16:creationId xmlns:a16="http://schemas.microsoft.com/office/drawing/2014/main" id="{6A5D1AF1-E9E4-44B3-86E5-95D45561B3D4}"/>
                  </a:ext>
                </a:extLst>
              </p:cNvPr>
              <p:cNvSpPr txBox="1"/>
              <p:nvPr/>
            </p:nvSpPr>
            <p:spPr>
              <a:xfrm>
                <a:off x="231376" y="1770543"/>
                <a:ext cx="1210585" cy="585144"/>
              </a:xfrm>
              <a:prstGeom prst="rect">
                <a:avLst/>
              </a:prstGeom>
              <a:noFill/>
              <a:ln w="12700" cap="flat">
                <a:noFill/>
                <a:miter lim="400000"/>
              </a:ln>
              <a:effectLst/>
              <a:extLst>
                <a:ext uri="{C572A759-6A51-4108-AA02-DFA0A04FC94B}"/>
              </a:extLst>
            </p:spPr>
            <p:txBody>
              <a:bodyPr wrap="none" lIns="34290" rIns="34290">
                <a:spAutoFit/>
              </a:bodyPr>
              <a:lstStyle>
                <a:lvl1pPr algn="l" defTabSz="1828800">
                  <a:defRPr sz="2200" b="0">
                    <a:solidFill>
                      <a:srgbClr val="1D3649"/>
                    </a:solidFill>
                    <a:latin typeface="HelvNeue Bold for IBM"/>
                    <a:ea typeface="HelvNeue Bold for IBM"/>
                    <a:cs typeface="HelvNeue Bold for IBM"/>
                    <a:sym typeface="HelvNeue Bold for IBM"/>
                  </a:defRPr>
                </a:lvl1pPr>
              </a:lstStyle>
              <a:p>
                <a:pPr defTabSz="685800" hangingPunct="0">
                  <a:defRPr/>
                </a:pPr>
                <a:r>
                  <a:rPr sz="825" kern="0" dirty="0"/>
                  <a:t>Manage</a:t>
                </a:r>
              </a:p>
            </p:txBody>
          </p:sp>
        </p:grpSp>
        <p:sp>
          <p:nvSpPr>
            <p:cNvPr id="428" name="Line">
              <a:extLst>
                <a:ext uri="{FF2B5EF4-FFF2-40B4-BE49-F238E27FC236}">
                  <a16:creationId xmlns:a16="http://schemas.microsoft.com/office/drawing/2014/main" id="{E8C7F6CE-8251-4668-9F3D-6F5774DC8ECE}"/>
                </a:ext>
              </a:extLst>
            </p:cNvPr>
            <p:cNvSpPr/>
            <p:nvPr/>
          </p:nvSpPr>
          <p:spPr>
            <a:xfrm flipV="1">
              <a:off x="21193126" y="1709229"/>
              <a:ext cx="911224" cy="3176"/>
            </a:xfrm>
            <a:prstGeom prst="line">
              <a:avLst/>
            </a:prstGeom>
            <a:noFill/>
            <a:ln w="38100" cap="flat">
              <a:solidFill>
                <a:srgbClr val="1D3649"/>
              </a:solidFill>
              <a:prstDash val="solid"/>
              <a:round/>
              <a:tailEnd type="triangle" w="med" len="med"/>
            </a:ln>
            <a:effectLst/>
          </p:spPr>
          <p:txBody>
            <a:bodyPr lIns="34290" rIns="34290"/>
            <a:lstStyle/>
            <a:p>
              <a:pPr hangingPunct="0">
                <a:defRPr sz="3600" b="0">
                  <a:latin typeface="Calibri"/>
                  <a:ea typeface="Calibri"/>
                  <a:cs typeface="Calibri"/>
                  <a:sym typeface="Calibri"/>
                </a:defRPr>
              </a:pPr>
              <a:endParaRPr sz="2700" kern="0" dirty="0">
                <a:solidFill>
                  <a:srgbClr val="000000"/>
                </a:solidFill>
                <a:latin typeface="Calibri"/>
                <a:ea typeface="Calibri"/>
                <a:cs typeface="Calibri"/>
                <a:sym typeface="Calibri"/>
              </a:endParaRPr>
            </a:p>
          </p:txBody>
        </p:sp>
        <p:sp>
          <p:nvSpPr>
            <p:cNvPr id="429" name="Line">
              <a:extLst>
                <a:ext uri="{FF2B5EF4-FFF2-40B4-BE49-F238E27FC236}">
                  <a16:creationId xmlns:a16="http://schemas.microsoft.com/office/drawing/2014/main" id="{749E5DA0-22A3-4D41-9067-0B939ED27B9F}"/>
                </a:ext>
              </a:extLst>
            </p:cNvPr>
            <p:cNvSpPr/>
            <p:nvPr/>
          </p:nvSpPr>
          <p:spPr>
            <a:xfrm flipV="1">
              <a:off x="12299950" y="1763237"/>
              <a:ext cx="908050" cy="3178"/>
            </a:xfrm>
            <a:prstGeom prst="line">
              <a:avLst/>
            </a:prstGeom>
            <a:noFill/>
            <a:ln w="38100" cap="flat">
              <a:solidFill>
                <a:srgbClr val="1D3649"/>
              </a:solidFill>
              <a:prstDash val="solid"/>
              <a:round/>
              <a:tailEnd type="triangle" w="med" len="med"/>
            </a:ln>
            <a:effectLst/>
          </p:spPr>
          <p:txBody>
            <a:bodyPr lIns="34290" rIns="34290"/>
            <a:lstStyle/>
            <a:p>
              <a:pPr hangingPunct="0">
                <a:defRPr sz="3600" b="0">
                  <a:latin typeface="Calibri"/>
                  <a:ea typeface="Calibri"/>
                  <a:cs typeface="Calibri"/>
                  <a:sym typeface="Calibri"/>
                </a:defRPr>
              </a:pPr>
              <a:endParaRPr sz="2700" kern="0" dirty="0">
                <a:solidFill>
                  <a:srgbClr val="000000"/>
                </a:solidFill>
                <a:latin typeface="Calibri"/>
                <a:ea typeface="Calibri"/>
                <a:cs typeface="Calibri"/>
                <a:sym typeface="Calibri"/>
              </a:endParaRPr>
            </a:p>
          </p:txBody>
        </p:sp>
        <p:sp>
          <p:nvSpPr>
            <p:cNvPr id="430" name="Line">
              <a:extLst>
                <a:ext uri="{FF2B5EF4-FFF2-40B4-BE49-F238E27FC236}">
                  <a16:creationId xmlns:a16="http://schemas.microsoft.com/office/drawing/2014/main" id="{B95ADC55-9989-486C-87FE-643A0F98A0FE}"/>
                </a:ext>
              </a:extLst>
            </p:cNvPr>
            <p:cNvSpPr/>
            <p:nvPr/>
          </p:nvSpPr>
          <p:spPr>
            <a:xfrm flipV="1">
              <a:off x="14081126" y="1763237"/>
              <a:ext cx="911224" cy="3178"/>
            </a:xfrm>
            <a:prstGeom prst="line">
              <a:avLst/>
            </a:prstGeom>
            <a:noFill/>
            <a:ln w="38100" cap="flat">
              <a:solidFill>
                <a:srgbClr val="1D3649"/>
              </a:solidFill>
              <a:prstDash val="solid"/>
              <a:round/>
              <a:tailEnd type="triangle" w="med" len="med"/>
            </a:ln>
            <a:effectLst/>
          </p:spPr>
          <p:txBody>
            <a:bodyPr lIns="34290" rIns="34290"/>
            <a:lstStyle/>
            <a:p>
              <a:pPr hangingPunct="0">
                <a:defRPr sz="3600" b="0">
                  <a:latin typeface="Calibri"/>
                  <a:ea typeface="Calibri"/>
                  <a:cs typeface="Calibri"/>
                  <a:sym typeface="Calibri"/>
                </a:defRPr>
              </a:pPr>
              <a:endParaRPr sz="2700" kern="0" dirty="0">
                <a:solidFill>
                  <a:srgbClr val="000000"/>
                </a:solidFill>
                <a:latin typeface="Calibri"/>
                <a:ea typeface="Calibri"/>
                <a:cs typeface="Calibri"/>
                <a:sym typeface="Calibri"/>
              </a:endParaRPr>
            </a:p>
          </p:txBody>
        </p:sp>
        <p:pic>
          <p:nvPicPr>
            <p:cNvPr id="431" name="image.png" descr="image.png">
              <a:extLst>
                <a:ext uri="{FF2B5EF4-FFF2-40B4-BE49-F238E27FC236}">
                  <a16:creationId xmlns:a16="http://schemas.microsoft.com/office/drawing/2014/main" id="{FA3F34D9-FD73-4ED1-84E4-B48DBF06FDAB}"/>
                </a:ext>
              </a:extLst>
            </p:cNvPr>
            <p:cNvPicPr>
              <a:picLocks noChangeAspect="1"/>
            </p:cNvPicPr>
            <p:nvPr/>
          </p:nvPicPr>
          <p:blipFill>
            <a:blip r:embed="rId12">
              <a:extLst/>
            </a:blip>
            <a:stretch>
              <a:fillRect/>
            </a:stretch>
          </p:blipFill>
          <p:spPr>
            <a:xfrm>
              <a:off x="16681450" y="549621"/>
              <a:ext cx="898526" cy="895915"/>
            </a:xfrm>
            <a:prstGeom prst="rect">
              <a:avLst/>
            </a:prstGeom>
            <a:ln w="12700" cap="flat">
              <a:noFill/>
              <a:miter lim="400000"/>
            </a:ln>
            <a:effectLst>
              <a:outerShdw blurRad="584200" dist="279400" dir="2700000" rotWithShape="0">
                <a:srgbClr val="333333">
                  <a:alpha val="64999"/>
                </a:srgbClr>
              </a:outerShdw>
            </a:effectLst>
          </p:spPr>
        </p:pic>
        <p:sp>
          <p:nvSpPr>
            <p:cNvPr id="432" name="Line">
              <a:extLst>
                <a:ext uri="{FF2B5EF4-FFF2-40B4-BE49-F238E27FC236}">
                  <a16:creationId xmlns:a16="http://schemas.microsoft.com/office/drawing/2014/main" id="{6E203215-3BA8-48D7-90AF-9D9AFFDDCC2C}"/>
                </a:ext>
              </a:extLst>
            </p:cNvPr>
            <p:cNvSpPr/>
            <p:nvPr/>
          </p:nvSpPr>
          <p:spPr>
            <a:xfrm flipV="1">
              <a:off x="8039754" y="1836478"/>
              <a:ext cx="911227" cy="3178"/>
            </a:xfrm>
            <a:prstGeom prst="line">
              <a:avLst/>
            </a:prstGeom>
            <a:noFill/>
            <a:ln w="38100" cap="flat">
              <a:solidFill>
                <a:srgbClr val="1D3649"/>
              </a:solidFill>
              <a:prstDash val="solid"/>
              <a:round/>
              <a:tailEnd type="triangle" w="med" len="med"/>
            </a:ln>
            <a:effectLst/>
          </p:spPr>
          <p:txBody>
            <a:bodyPr lIns="34290" rIns="34290"/>
            <a:lstStyle/>
            <a:p>
              <a:pPr hangingPunct="0">
                <a:defRPr sz="3600" b="0">
                  <a:latin typeface="Calibri"/>
                  <a:ea typeface="Calibri"/>
                  <a:cs typeface="Calibri"/>
                  <a:sym typeface="Calibri"/>
                </a:defRPr>
              </a:pPr>
              <a:endParaRPr sz="2700" kern="0" dirty="0">
                <a:solidFill>
                  <a:srgbClr val="000000"/>
                </a:solidFill>
                <a:latin typeface="Calibri"/>
                <a:ea typeface="Calibri"/>
                <a:cs typeface="Calibri"/>
                <a:sym typeface="Calibri"/>
              </a:endParaRPr>
            </a:p>
          </p:txBody>
        </p:sp>
        <p:sp>
          <p:nvSpPr>
            <p:cNvPr id="433" name="Line">
              <a:extLst>
                <a:ext uri="{FF2B5EF4-FFF2-40B4-BE49-F238E27FC236}">
                  <a16:creationId xmlns:a16="http://schemas.microsoft.com/office/drawing/2014/main" id="{D7E5A450-E8F3-4581-81AC-1CE36FBB40D1}"/>
                </a:ext>
              </a:extLst>
            </p:cNvPr>
            <p:cNvSpPr/>
            <p:nvPr/>
          </p:nvSpPr>
          <p:spPr>
            <a:xfrm flipV="1">
              <a:off x="10556876" y="1763237"/>
              <a:ext cx="908050" cy="3178"/>
            </a:xfrm>
            <a:prstGeom prst="line">
              <a:avLst/>
            </a:prstGeom>
            <a:noFill/>
            <a:ln w="38100" cap="flat">
              <a:solidFill>
                <a:srgbClr val="1D3649"/>
              </a:solidFill>
              <a:prstDash val="solid"/>
              <a:round/>
              <a:tailEnd type="triangle" w="med" len="med"/>
            </a:ln>
            <a:effectLst/>
          </p:spPr>
          <p:txBody>
            <a:bodyPr lIns="34290" rIns="34290"/>
            <a:lstStyle/>
            <a:p>
              <a:pPr hangingPunct="0">
                <a:defRPr sz="3600" b="0">
                  <a:latin typeface="Calibri"/>
                  <a:ea typeface="Calibri"/>
                  <a:cs typeface="Calibri"/>
                  <a:sym typeface="Calibri"/>
                </a:defRPr>
              </a:pPr>
              <a:endParaRPr sz="2700" kern="0" dirty="0">
                <a:solidFill>
                  <a:srgbClr val="000000"/>
                </a:solidFill>
                <a:latin typeface="Calibri"/>
                <a:ea typeface="Calibri"/>
                <a:cs typeface="Calibri"/>
                <a:sym typeface="Calibri"/>
              </a:endParaRPr>
            </a:p>
          </p:txBody>
        </p:sp>
      </p:grpSp>
      <p:sp>
        <p:nvSpPr>
          <p:cNvPr id="436" name="Continuous Integration">
            <a:extLst>
              <a:ext uri="{FF2B5EF4-FFF2-40B4-BE49-F238E27FC236}">
                <a16:creationId xmlns:a16="http://schemas.microsoft.com/office/drawing/2014/main" id="{3B78DF88-9CC5-4AB2-97F9-971C426F4DD0}"/>
              </a:ext>
            </a:extLst>
          </p:cNvPr>
          <p:cNvSpPr txBox="1"/>
          <p:nvPr/>
        </p:nvSpPr>
        <p:spPr>
          <a:xfrm>
            <a:off x="1206104" y="4324350"/>
            <a:ext cx="1782365" cy="230830"/>
          </a:xfrm>
          <a:prstGeom prst="rect">
            <a:avLst/>
          </a:prstGeom>
          <a:ln w="12700">
            <a:miter lim="400000"/>
          </a:ln>
          <a:extLst>
            <a:ext uri="{C572A759-6A51-4108-AA02-DFA0A04FC94B}"/>
          </a:extLst>
        </p:spPr>
        <p:txBody>
          <a:bodyPr lIns="45719" tIns="45719" rIns="45719" bIns="45719">
            <a:spAutoFit/>
          </a:bodyPr>
          <a:lstStyle>
            <a:lvl1pPr defTabSz="1828800">
              <a:defRPr sz="2400" b="0">
                <a:latin typeface="HelvNeue Light for IBM"/>
                <a:ea typeface="HelvNeue Light for IBM"/>
                <a:cs typeface="HelvNeue Light for IBM"/>
                <a:sym typeface="HelvNeue Light for IBM"/>
              </a:defRPr>
            </a:lvl1pPr>
          </a:lstStyle>
          <a:p>
            <a:pPr algn="ctr" defTabSz="685800" hangingPunct="0">
              <a:defRPr/>
            </a:pPr>
            <a:r>
              <a:rPr sz="900" kern="0" dirty="0">
                <a:solidFill>
                  <a:srgbClr val="000000"/>
                </a:solidFill>
              </a:rPr>
              <a:t>Continuous Integration</a:t>
            </a:r>
          </a:p>
        </p:txBody>
      </p:sp>
      <p:sp>
        <p:nvSpPr>
          <p:cNvPr id="437" name="Line">
            <a:extLst>
              <a:ext uri="{FF2B5EF4-FFF2-40B4-BE49-F238E27FC236}">
                <a16:creationId xmlns:a16="http://schemas.microsoft.com/office/drawing/2014/main" id="{6F907D8C-B738-4183-A004-D052AB52CBFE}"/>
              </a:ext>
            </a:extLst>
          </p:cNvPr>
          <p:cNvSpPr/>
          <p:nvPr/>
        </p:nvSpPr>
        <p:spPr>
          <a:xfrm rot="5400000">
            <a:off x="2002036" y="2949774"/>
            <a:ext cx="197644" cy="26086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394"/>
                  <a:pt x="10800" y="881"/>
                </a:cubicBezTo>
                <a:lnTo>
                  <a:pt x="10800" y="9919"/>
                </a:lnTo>
                <a:cubicBezTo>
                  <a:pt x="10800" y="10406"/>
                  <a:pt x="15635" y="10800"/>
                  <a:pt x="21600" y="10800"/>
                </a:cubicBezTo>
                <a:cubicBezTo>
                  <a:pt x="15635" y="10800"/>
                  <a:pt x="10800" y="11194"/>
                  <a:pt x="10800" y="11681"/>
                </a:cubicBezTo>
                <a:lnTo>
                  <a:pt x="10800" y="20719"/>
                </a:lnTo>
                <a:cubicBezTo>
                  <a:pt x="10800" y="21206"/>
                  <a:pt x="5965" y="21600"/>
                  <a:pt x="0" y="21600"/>
                </a:cubicBezTo>
              </a:path>
            </a:pathLst>
          </a:custGeom>
          <a:ln w="12700">
            <a:solidFill>
              <a:srgbClr val="1D3649"/>
            </a:solidFill>
            <a:prstDash val="sysDash"/>
          </a:ln>
        </p:spPr>
        <p:txBody>
          <a:bodyPr/>
          <a:lstStyle/>
          <a:p>
            <a:pPr marL="129779" indent="-129779" defTabSz="1013222" hangingPunct="0">
              <a:defRPr sz="4200" b="0">
                <a:latin typeface="Calibri"/>
                <a:ea typeface="Calibri"/>
                <a:cs typeface="Calibri"/>
                <a:sym typeface="Calibri"/>
              </a:defRPr>
            </a:pPr>
            <a:endParaRPr sz="1575" kern="0" dirty="0">
              <a:solidFill>
                <a:srgbClr val="000000"/>
              </a:solidFill>
              <a:latin typeface="Calibri"/>
              <a:ea typeface="Calibri"/>
              <a:cs typeface="Calibri"/>
              <a:sym typeface="Calibri"/>
            </a:endParaRPr>
          </a:p>
        </p:txBody>
      </p:sp>
      <p:sp>
        <p:nvSpPr>
          <p:cNvPr id="438" name="Line">
            <a:extLst>
              <a:ext uri="{FF2B5EF4-FFF2-40B4-BE49-F238E27FC236}">
                <a16:creationId xmlns:a16="http://schemas.microsoft.com/office/drawing/2014/main" id="{B35731E0-6243-4110-8DDC-4FFA45AB4C31}"/>
              </a:ext>
            </a:extLst>
          </p:cNvPr>
          <p:cNvSpPr/>
          <p:nvPr/>
        </p:nvSpPr>
        <p:spPr>
          <a:xfrm rot="5400000">
            <a:off x="5985272" y="1662112"/>
            <a:ext cx="194072" cy="51780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196"/>
                  <a:pt x="10800" y="437"/>
                </a:cubicBezTo>
                <a:lnTo>
                  <a:pt x="10800" y="10363"/>
                </a:lnTo>
                <a:cubicBezTo>
                  <a:pt x="10800" y="10604"/>
                  <a:pt x="15635" y="10800"/>
                  <a:pt x="21600" y="10800"/>
                </a:cubicBezTo>
                <a:cubicBezTo>
                  <a:pt x="15635" y="10800"/>
                  <a:pt x="10800" y="10996"/>
                  <a:pt x="10800" y="11237"/>
                </a:cubicBezTo>
                <a:lnTo>
                  <a:pt x="10800" y="21163"/>
                </a:lnTo>
                <a:cubicBezTo>
                  <a:pt x="10800" y="21404"/>
                  <a:pt x="5965" y="21600"/>
                  <a:pt x="0" y="21600"/>
                </a:cubicBezTo>
              </a:path>
            </a:pathLst>
          </a:custGeom>
          <a:ln w="12700">
            <a:solidFill>
              <a:srgbClr val="1D3649"/>
            </a:solidFill>
            <a:prstDash val="sysDash"/>
          </a:ln>
        </p:spPr>
        <p:txBody>
          <a:bodyPr/>
          <a:lstStyle/>
          <a:p>
            <a:pPr marL="129779" indent="-129779" defTabSz="1013222" hangingPunct="0">
              <a:defRPr sz="4200" b="0">
                <a:latin typeface="Calibri"/>
                <a:ea typeface="Calibri"/>
                <a:cs typeface="Calibri"/>
                <a:sym typeface="Calibri"/>
              </a:defRPr>
            </a:pPr>
            <a:endParaRPr sz="1575" kern="0" dirty="0">
              <a:solidFill>
                <a:srgbClr val="000000"/>
              </a:solidFill>
              <a:latin typeface="Calibri"/>
              <a:ea typeface="Calibri"/>
              <a:cs typeface="Calibri"/>
              <a:sym typeface="Calibri"/>
            </a:endParaRPr>
          </a:p>
        </p:txBody>
      </p:sp>
      <p:sp>
        <p:nvSpPr>
          <p:cNvPr id="439" name="Continuous Delivery">
            <a:extLst>
              <a:ext uri="{FF2B5EF4-FFF2-40B4-BE49-F238E27FC236}">
                <a16:creationId xmlns:a16="http://schemas.microsoft.com/office/drawing/2014/main" id="{6B4E2741-4A8C-4C59-B257-F9BA02CE9C84}"/>
              </a:ext>
            </a:extLst>
          </p:cNvPr>
          <p:cNvSpPr txBox="1"/>
          <p:nvPr/>
        </p:nvSpPr>
        <p:spPr>
          <a:xfrm>
            <a:off x="5447110" y="4324350"/>
            <a:ext cx="1283494" cy="230830"/>
          </a:xfrm>
          <a:prstGeom prst="rect">
            <a:avLst/>
          </a:prstGeom>
          <a:ln w="12700">
            <a:miter lim="400000"/>
          </a:ln>
          <a:extLst>
            <a:ext uri="{C572A759-6A51-4108-AA02-DFA0A04FC94B}"/>
          </a:extLst>
        </p:spPr>
        <p:txBody>
          <a:bodyPr lIns="45719" tIns="45719" rIns="45719" bIns="45719">
            <a:spAutoFit/>
          </a:bodyPr>
          <a:lstStyle>
            <a:lvl1pPr algn="l" defTabSz="1828800">
              <a:defRPr sz="2400" b="0">
                <a:latin typeface="HelvNeue Light for IBM"/>
                <a:ea typeface="HelvNeue Light for IBM"/>
                <a:cs typeface="HelvNeue Light for IBM"/>
                <a:sym typeface="HelvNeue Light for IBM"/>
              </a:defRPr>
            </a:lvl1pPr>
          </a:lstStyle>
          <a:p>
            <a:pPr defTabSz="685800" hangingPunct="0">
              <a:defRPr/>
            </a:pPr>
            <a:r>
              <a:rPr sz="900" kern="0" dirty="0">
                <a:solidFill>
                  <a:srgbClr val="000000"/>
                </a:solidFill>
              </a:rPr>
              <a:t>Continuous Delivery</a:t>
            </a:r>
          </a:p>
        </p:txBody>
      </p:sp>
      <p:sp>
        <p:nvSpPr>
          <p:cNvPr id="440" name="Shift Left Information as much as possible">
            <a:extLst>
              <a:ext uri="{FF2B5EF4-FFF2-40B4-BE49-F238E27FC236}">
                <a16:creationId xmlns:a16="http://schemas.microsoft.com/office/drawing/2014/main" id="{E19FDA4C-4EAB-4E62-9690-241816FC231E}"/>
              </a:ext>
            </a:extLst>
          </p:cNvPr>
          <p:cNvSpPr txBox="1"/>
          <p:nvPr/>
        </p:nvSpPr>
        <p:spPr>
          <a:xfrm>
            <a:off x="5036344" y="4726781"/>
            <a:ext cx="2842022" cy="230830"/>
          </a:xfrm>
          <a:prstGeom prst="rect">
            <a:avLst/>
          </a:prstGeom>
          <a:ln w="12700">
            <a:miter lim="400000"/>
          </a:ln>
          <a:extLst>
            <a:ext uri="{C572A759-6A51-4108-AA02-DFA0A04FC94B}"/>
          </a:extLst>
        </p:spPr>
        <p:txBody>
          <a:bodyPr lIns="45719" tIns="45719" rIns="45719" bIns="45719">
            <a:spAutoFit/>
          </a:bodyPr>
          <a:lstStyle>
            <a:lvl1pPr defTabSz="1828800">
              <a:defRPr sz="2400" b="0">
                <a:latin typeface="HelvNeue Light for IBM"/>
                <a:ea typeface="HelvNeue Light for IBM"/>
                <a:cs typeface="HelvNeue Light for IBM"/>
                <a:sym typeface="HelvNeue Light for IBM"/>
              </a:defRPr>
            </a:lvl1pPr>
          </a:lstStyle>
          <a:p>
            <a:pPr algn="ctr" defTabSz="685800" hangingPunct="0">
              <a:defRPr/>
            </a:pPr>
            <a:r>
              <a:rPr sz="900" b="1" kern="0" dirty="0">
                <a:solidFill>
                  <a:srgbClr val="000000"/>
                </a:solidFill>
              </a:rPr>
              <a:t>Shift Left Information as much as possible</a:t>
            </a:r>
          </a:p>
        </p:txBody>
      </p:sp>
      <p:sp>
        <p:nvSpPr>
          <p:cNvPr id="441" name="Line">
            <a:extLst>
              <a:ext uri="{FF2B5EF4-FFF2-40B4-BE49-F238E27FC236}">
                <a16:creationId xmlns:a16="http://schemas.microsoft.com/office/drawing/2014/main" id="{91DEAF4B-5F5B-494A-9208-849602318EA5}"/>
              </a:ext>
            </a:extLst>
          </p:cNvPr>
          <p:cNvSpPr/>
          <p:nvPr/>
        </p:nvSpPr>
        <p:spPr>
          <a:xfrm flipH="1" flipV="1">
            <a:off x="3458767" y="4656535"/>
            <a:ext cx="4058840" cy="0"/>
          </a:xfrm>
          <a:prstGeom prst="line">
            <a:avLst/>
          </a:prstGeom>
          <a:ln w="76200">
            <a:solidFill>
              <a:srgbClr val="1D3649"/>
            </a:solidFill>
            <a:prstDash val="sysDash"/>
            <a:tailEnd type="triangle"/>
          </a:ln>
        </p:spPr>
        <p:txBody>
          <a:bodyPr/>
          <a:lstStyle/>
          <a:p>
            <a:pPr hangingPunct="0">
              <a:defRPr sz="3600" b="0">
                <a:latin typeface="Calibri"/>
                <a:ea typeface="Calibri"/>
                <a:cs typeface="Calibri"/>
                <a:sym typeface="Calibri"/>
              </a:defRPr>
            </a:pPr>
            <a:endParaRPr sz="2700" kern="0" dirty="0">
              <a:solidFill>
                <a:srgbClr val="000000"/>
              </a:solidFill>
              <a:latin typeface="Calibri"/>
              <a:ea typeface="Calibri"/>
              <a:cs typeface="Calibri"/>
              <a:sym typeface="Calibri"/>
            </a:endParaRPr>
          </a:p>
        </p:txBody>
      </p:sp>
      <p:pic>
        <p:nvPicPr>
          <p:cNvPr id="69" name="Picture 86" descr="Picture 86">
            <a:extLst>
              <a:ext uri="{FF2B5EF4-FFF2-40B4-BE49-F238E27FC236}">
                <a16:creationId xmlns:a16="http://schemas.microsoft.com/office/drawing/2014/main" id="{C93A1D04-7809-42F8-86EB-C28911598606}"/>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691542" y="3294668"/>
            <a:ext cx="739706" cy="31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52" name="Accelerate software development and delivery – Deliver and iterate quickly…">
            <a:extLst>
              <a:ext uri="{FF2B5EF4-FFF2-40B4-BE49-F238E27FC236}">
                <a16:creationId xmlns:a16="http://schemas.microsoft.com/office/drawing/2014/main" id="{BF38358E-E1D6-45FF-AA02-6A96E9772EAF}"/>
              </a:ext>
            </a:extLst>
          </p:cNvPr>
          <p:cNvSpPr txBox="1"/>
          <p:nvPr/>
        </p:nvSpPr>
        <p:spPr>
          <a:xfrm>
            <a:off x="1450820" y="878143"/>
            <a:ext cx="6124511" cy="1200327"/>
          </a:xfrm>
          <a:prstGeom prst="rect">
            <a:avLst/>
          </a:prstGeom>
          <a:ln w="12700">
            <a:miter lim="400000"/>
          </a:ln>
          <a:extLst>
            <a:ext uri="{C572A759-6A51-4108-AA02-DFA0A04FC94B}"/>
          </a:extLst>
        </p:spPr>
        <p:txBody>
          <a:bodyPr wrap="square" lIns="45719" tIns="45719" rIns="45719" bIns="45719">
            <a:spAutoFit/>
          </a:bodyPr>
          <a:lstStyle/>
          <a:p>
            <a:pPr marL="284560" indent="-284560" hangingPunct="0">
              <a:buSzPct val="100000"/>
              <a:buFont typeface="Arial"/>
              <a:buChar char="•"/>
              <a:defRPr sz="3800">
                <a:latin typeface="HelvNeue Bold for IBM"/>
                <a:ea typeface="HelvNeue Bold for IBM"/>
                <a:cs typeface="HelvNeue Bold for IBM"/>
                <a:sym typeface="HelvNeue Bold for IBM"/>
              </a:defRPr>
            </a:pPr>
            <a:r>
              <a:rPr sz="1200" b="1" kern="0" dirty="0">
                <a:solidFill>
                  <a:srgbClr val="000000"/>
                </a:solidFill>
                <a:ea typeface="HelvNeue Bold for IBM"/>
                <a:cs typeface="HelvNeue Bold for IBM"/>
                <a:sym typeface="HelvNeue Bold for IBM"/>
              </a:rPr>
              <a:t>Innovate and improve client experience</a:t>
            </a:r>
            <a:endParaRPr lang="en-CA" sz="1200" b="1" kern="0" dirty="0">
              <a:solidFill>
                <a:srgbClr val="000000"/>
              </a:solidFill>
              <a:ea typeface="HelvNeue Bold for IBM"/>
              <a:cs typeface="HelvNeue Bold for IBM"/>
              <a:sym typeface="HelvNeue Bold for IBM"/>
            </a:endParaRPr>
          </a:p>
          <a:p>
            <a:pPr marL="627460" lvl="1" indent="-284560" hangingPunct="0">
              <a:buSzPct val="100000"/>
              <a:buFont typeface="Arial"/>
              <a:buChar char="•"/>
              <a:defRPr sz="3800">
                <a:latin typeface="HelvNeue Bold for IBM"/>
                <a:ea typeface="HelvNeue Bold for IBM"/>
                <a:cs typeface="HelvNeue Bold for IBM"/>
                <a:sym typeface="HelvNeue Bold for IBM"/>
              </a:defRPr>
            </a:pPr>
            <a:r>
              <a:rPr sz="1200" kern="0" dirty="0">
                <a:solidFill>
                  <a:srgbClr val="000000"/>
                </a:solidFill>
                <a:ea typeface="HelvNeue Light for IBM"/>
                <a:cs typeface="HelvNeue Light for IBM"/>
                <a:sym typeface="HelvNeue Light for IBM"/>
              </a:rPr>
              <a:t> By speeding the customer feedback loop by being agile</a:t>
            </a:r>
            <a:endParaRPr lang="en-CA" sz="1200" kern="0" dirty="0">
              <a:solidFill>
                <a:srgbClr val="000000"/>
              </a:solidFill>
              <a:ea typeface="HelvNeue Light for IBM"/>
              <a:cs typeface="HelvNeue Light for IBM"/>
              <a:sym typeface="HelvNeue Light for IBM"/>
            </a:endParaRPr>
          </a:p>
          <a:p>
            <a:pPr marL="627460" lvl="1" indent="-284560" hangingPunct="0">
              <a:buSzPct val="100000"/>
              <a:buFont typeface="Arial"/>
              <a:buChar char="•"/>
              <a:defRPr sz="3800">
                <a:latin typeface="HelvNeue Bold for IBM"/>
                <a:ea typeface="HelvNeue Bold for IBM"/>
                <a:cs typeface="HelvNeue Bold for IBM"/>
                <a:sym typeface="HelvNeue Bold for IBM"/>
              </a:defRPr>
            </a:pPr>
            <a:endParaRPr sz="1200" b="1" kern="0" dirty="0">
              <a:solidFill>
                <a:srgbClr val="000000"/>
              </a:solidFill>
              <a:ea typeface="HelvNeue Light for IBM"/>
              <a:cs typeface="HelvNeue Light for IBM"/>
              <a:sym typeface="HelvNeue Light for IBM"/>
            </a:endParaRPr>
          </a:p>
          <a:p>
            <a:pPr marL="284560" indent="-284560" hangingPunct="0">
              <a:buSzPct val="100000"/>
              <a:buFont typeface="Arial"/>
              <a:buChar char="•"/>
              <a:defRPr sz="3800">
                <a:latin typeface="HelvNeue Light for IBM"/>
                <a:ea typeface="HelvNeue Light for IBM"/>
                <a:cs typeface="HelvNeue Light for IBM"/>
                <a:sym typeface="HelvNeue Light for IBM"/>
              </a:defRPr>
            </a:pPr>
            <a:r>
              <a:rPr sz="1200" b="1" kern="0" dirty="0">
                <a:solidFill>
                  <a:srgbClr val="000000"/>
                </a:solidFill>
                <a:ea typeface="HelvNeue Light for IBM"/>
                <a:cs typeface="HelvNeue Light for IBM"/>
                <a:sym typeface="HelvNeue Light for IBM"/>
              </a:rPr>
              <a:t>Flow information back to development </a:t>
            </a:r>
            <a:endParaRPr lang="en-CA" sz="1200" b="1" kern="0" dirty="0">
              <a:solidFill>
                <a:srgbClr val="000000"/>
              </a:solidFill>
              <a:ea typeface="HelvNeue Light for IBM"/>
              <a:cs typeface="HelvNeue Light for IBM"/>
              <a:sym typeface="HelvNeue Light for IBM"/>
            </a:endParaRPr>
          </a:p>
          <a:p>
            <a:pPr marL="627460" lvl="1" indent="-284560" hangingPunct="0">
              <a:buSzPct val="100000"/>
              <a:buFont typeface="Arial"/>
              <a:buChar char="•"/>
              <a:defRPr sz="3800">
                <a:latin typeface="HelvNeue Light for IBM"/>
                <a:ea typeface="HelvNeue Light for IBM"/>
                <a:cs typeface="HelvNeue Light for IBM"/>
                <a:sym typeface="HelvNeue Light for IBM"/>
              </a:defRPr>
            </a:pPr>
            <a:r>
              <a:rPr sz="1200" kern="0" dirty="0">
                <a:solidFill>
                  <a:srgbClr val="000000"/>
                </a:solidFill>
                <a:ea typeface="HelvNeue Light for IBM"/>
                <a:cs typeface="HelvNeue Light for IBM"/>
                <a:sym typeface="HelvNeue Light for IBM"/>
              </a:rPr>
              <a:t>By bringing ops </a:t>
            </a:r>
            <a:r>
              <a:rPr lang="en-CA" sz="1200" kern="0" dirty="0">
                <a:solidFill>
                  <a:srgbClr val="000000"/>
                </a:solidFill>
                <a:ea typeface="HelvNeue Light for IBM"/>
                <a:cs typeface="HelvNeue Light for IBM"/>
                <a:sym typeface="HelvNeue Light for IBM"/>
              </a:rPr>
              <a:t>information </a:t>
            </a:r>
            <a:r>
              <a:rPr sz="1200" kern="0" dirty="0">
                <a:solidFill>
                  <a:srgbClr val="000000"/>
                </a:solidFill>
                <a:ea typeface="HelvNeue Light for IBM"/>
                <a:cs typeface="HelvNeue Light for IBM"/>
                <a:sym typeface="HelvNeue Light for IBM"/>
              </a:rPr>
              <a:t>back to dev</a:t>
            </a:r>
            <a:r>
              <a:rPr lang="en-CA" sz="1200" kern="0" dirty="0">
                <a:solidFill>
                  <a:srgbClr val="000000"/>
                </a:solidFill>
                <a:ea typeface="HelvNeue Light for IBM"/>
                <a:cs typeface="HelvNeue Light for IBM"/>
                <a:sym typeface="HelvNeue Light for IBM"/>
              </a:rPr>
              <a:t>, </a:t>
            </a:r>
            <a:r>
              <a:rPr sz="1200" kern="0" dirty="0">
                <a:solidFill>
                  <a:srgbClr val="000000"/>
                </a:solidFill>
                <a:ea typeface="HelvNeue Light for IBM"/>
                <a:cs typeface="HelvNeue Light for IBM"/>
                <a:sym typeface="HelvNeue Light for IBM"/>
              </a:rPr>
              <a:t> </a:t>
            </a:r>
            <a:r>
              <a:rPr lang="en-CA" sz="1200" kern="0" dirty="0">
                <a:solidFill>
                  <a:srgbClr val="000000"/>
                </a:solidFill>
                <a:ea typeface="HelvNeue Light for IBM"/>
                <a:cs typeface="HelvNeue Light for IBM"/>
                <a:sym typeface="HelvNeue Light for IBM"/>
              </a:rPr>
              <a:t>the team is able to work on</a:t>
            </a:r>
            <a:r>
              <a:rPr sz="1200" kern="0" dirty="0">
                <a:solidFill>
                  <a:srgbClr val="000000"/>
                </a:solidFill>
                <a:ea typeface="HelvNeue Light for IBM"/>
                <a:cs typeface="HelvNeue Light for IBM"/>
                <a:sym typeface="HelvNeue Light for IBM"/>
              </a:rPr>
              <a:t> constant improvement</a:t>
            </a:r>
          </a:p>
        </p:txBody>
      </p:sp>
      <p:sp>
        <p:nvSpPr>
          <p:cNvPr id="2" name="Slide Number Placeholder 1">
            <a:extLst>
              <a:ext uri="{FF2B5EF4-FFF2-40B4-BE49-F238E27FC236}">
                <a16:creationId xmlns:a16="http://schemas.microsoft.com/office/drawing/2014/main" id="{565E97CD-78C7-1845-A0D6-B485600BCE9E}"/>
              </a:ext>
            </a:extLst>
          </p:cNvPr>
          <p:cNvSpPr>
            <a:spLocks noGrp="1"/>
          </p:cNvSpPr>
          <p:nvPr>
            <p:ph type="sldNum" sz="quarter" idx="10"/>
          </p:nvPr>
        </p:nvSpPr>
        <p:spPr/>
        <p:txBody>
          <a:bodyPr/>
          <a:lstStyle/>
          <a:p>
            <a:pPr>
              <a:defRPr/>
            </a:pPr>
            <a:fld id="{A5F18F25-5661-422A-B8A1-D2DE6CD233CC}" type="slidenum">
              <a:rPr lang="en-US" smtClean="0"/>
              <a:pPr>
                <a:defRPr/>
              </a:pPr>
              <a:t>16</a:t>
            </a:fld>
            <a:endParaRPr lang="en-US" dirty="0"/>
          </a:p>
        </p:txBody>
      </p:sp>
    </p:spTree>
    <p:extLst>
      <p:ext uri="{BB962C8B-B14F-4D97-AF65-F5344CB8AC3E}">
        <p14:creationId xmlns:p14="http://schemas.microsoft.com/office/powerpoint/2010/main" val="2462338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9A06D4-24E5-4C52-8ABB-72CDF06DA942}"/>
              </a:ext>
            </a:extLst>
          </p:cNvPr>
          <p:cNvSpPr>
            <a:spLocks noGrp="1"/>
          </p:cNvSpPr>
          <p:nvPr>
            <p:ph type="sldNum" sz="quarter" idx="10"/>
          </p:nvPr>
        </p:nvSpPr>
        <p:spPr/>
        <p:txBody>
          <a:bodyPr/>
          <a:lstStyle/>
          <a:p>
            <a:pPr>
              <a:defRPr/>
            </a:pPr>
            <a:fld id="{A5F18F25-5661-422A-B8A1-D2DE6CD233CC}" type="slidenum">
              <a:rPr lang="en-CA" smtClean="0"/>
              <a:pPr>
                <a:defRPr/>
              </a:pPr>
              <a:t>17</a:t>
            </a:fld>
            <a:endParaRPr lang="en-CA" dirty="0"/>
          </a:p>
        </p:txBody>
      </p:sp>
      <p:sp>
        <p:nvSpPr>
          <p:cNvPr id="6" name="Title 1">
            <a:extLst>
              <a:ext uri="{FF2B5EF4-FFF2-40B4-BE49-F238E27FC236}">
                <a16:creationId xmlns:a16="http://schemas.microsoft.com/office/drawing/2014/main" id="{CD442EED-9BA9-4326-8FF3-01504BA070FD}"/>
              </a:ext>
            </a:extLst>
          </p:cNvPr>
          <p:cNvSpPr txBox="1">
            <a:spLocks/>
          </p:cNvSpPr>
          <p:nvPr/>
        </p:nvSpPr>
        <p:spPr bwMode="auto">
          <a:xfrm>
            <a:off x="77763" y="105720"/>
            <a:ext cx="8525910" cy="529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en-US" altLang="en-US" sz="2400" dirty="0">
                <a:solidFill>
                  <a:srgbClr val="000000"/>
                </a:solidFill>
                <a:latin typeface="+mj-lt"/>
                <a:ea typeface="Calibri Light" panose="020F0302020204030204" pitchFamily="34" charset="0"/>
                <a:cs typeface="Calibri Light" panose="020F0302020204030204" pitchFamily="34" charset="0"/>
                <a:sym typeface="Calibri Light" panose="020F0302020204030204" pitchFamily="34" charset="0"/>
              </a:rPr>
              <a:t>Microclimate DevOps Pipeline</a:t>
            </a:r>
          </a:p>
        </p:txBody>
      </p:sp>
      <p:pic>
        <p:nvPicPr>
          <p:cNvPr id="15" name="Picture 14">
            <a:extLst>
              <a:ext uri="{FF2B5EF4-FFF2-40B4-BE49-F238E27FC236}">
                <a16:creationId xmlns:a16="http://schemas.microsoft.com/office/drawing/2014/main" id="{53514C0C-3D87-49E3-B709-F16370FE0DEF}"/>
              </a:ext>
            </a:extLst>
          </p:cNvPr>
          <p:cNvPicPr>
            <a:picLocks noChangeAspect="1"/>
          </p:cNvPicPr>
          <p:nvPr/>
        </p:nvPicPr>
        <p:blipFill>
          <a:blip r:embed="rId3"/>
          <a:stretch>
            <a:fillRect/>
          </a:stretch>
        </p:blipFill>
        <p:spPr>
          <a:xfrm>
            <a:off x="3434445" y="1897764"/>
            <a:ext cx="4281069" cy="3245736"/>
          </a:xfrm>
          <a:prstGeom prst="rect">
            <a:avLst/>
          </a:prstGeom>
        </p:spPr>
      </p:pic>
      <p:pic>
        <p:nvPicPr>
          <p:cNvPr id="5" name="Content Placeholder 3">
            <a:extLst>
              <a:ext uri="{FF2B5EF4-FFF2-40B4-BE49-F238E27FC236}">
                <a16:creationId xmlns:a16="http://schemas.microsoft.com/office/drawing/2014/main" id="{E0A6E25B-0436-4312-AB3A-A2BA4150704D}"/>
              </a:ext>
            </a:extLst>
          </p:cNvPr>
          <p:cNvPicPr>
            <a:picLocks noChangeAspect="1"/>
          </p:cNvPicPr>
          <p:nvPr/>
        </p:nvPicPr>
        <p:blipFill>
          <a:blip r:embed="rId4"/>
          <a:stretch>
            <a:fillRect/>
          </a:stretch>
        </p:blipFill>
        <p:spPr>
          <a:xfrm>
            <a:off x="77763" y="635393"/>
            <a:ext cx="3607520" cy="2755744"/>
          </a:xfrm>
          <a:prstGeom prst="rect">
            <a:avLst/>
          </a:prstGeom>
        </p:spPr>
      </p:pic>
      <p:sp>
        <p:nvSpPr>
          <p:cNvPr id="2" name="TextBox 1">
            <a:extLst>
              <a:ext uri="{FF2B5EF4-FFF2-40B4-BE49-F238E27FC236}">
                <a16:creationId xmlns:a16="http://schemas.microsoft.com/office/drawing/2014/main" id="{F45E4739-CB13-4AE5-9BEB-146FC00D0F3B}"/>
              </a:ext>
            </a:extLst>
          </p:cNvPr>
          <p:cNvSpPr txBox="1"/>
          <p:nvPr/>
        </p:nvSpPr>
        <p:spPr>
          <a:xfrm>
            <a:off x="3894083" y="898634"/>
            <a:ext cx="4792717" cy="507831"/>
          </a:xfrm>
          <a:prstGeom prst="rect">
            <a:avLst/>
          </a:prstGeom>
          <a:noFill/>
        </p:spPr>
        <p:txBody>
          <a:bodyPr wrap="square" rtlCol="0">
            <a:spAutoFit/>
          </a:bodyPr>
          <a:lstStyle/>
          <a:p>
            <a:r>
              <a:rPr lang="en-CA" b="1" dirty="0"/>
              <a:t>Easily create a new pipeline in Microclimate by providing the repo location and the necessary credentials.</a:t>
            </a:r>
          </a:p>
        </p:txBody>
      </p:sp>
    </p:spTree>
    <p:extLst>
      <p:ext uri="{BB962C8B-B14F-4D97-AF65-F5344CB8AC3E}">
        <p14:creationId xmlns:p14="http://schemas.microsoft.com/office/powerpoint/2010/main" val="2057165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33340"/>
            <a:ext cx="8777087" cy="640080"/>
          </a:xfrm>
        </p:spPr>
        <p:txBody>
          <a:bodyPr/>
          <a:lstStyle/>
          <a:p>
            <a:r>
              <a:rPr lang="en-US" dirty="0"/>
              <a:t>Microclimate – Part of the Solution to Accelerate Modernization</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18</a:t>
            </a:fld>
            <a:endParaRPr lang="en-US" dirty="0"/>
          </a:p>
        </p:txBody>
      </p:sp>
      <p:sp>
        <p:nvSpPr>
          <p:cNvPr id="50" name="Content Placeholder 4"/>
          <p:cNvSpPr txBox="1">
            <a:spLocks/>
          </p:cNvSpPr>
          <p:nvPr/>
        </p:nvSpPr>
        <p:spPr>
          <a:xfrm>
            <a:off x="2393949" y="2036830"/>
            <a:ext cx="2070101" cy="2562986"/>
          </a:xfrm>
          <a:prstGeom prst="rect">
            <a:avLst/>
          </a:prstGeom>
          <a:solidFill>
            <a:srgbClr val="003BC9"/>
          </a:solidFill>
          <a:ln w="15875">
            <a:solidFill>
              <a:schemeClr val="accent3"/>
            </a:solidFill>
          </a:ln>
        </p:spPr>
        <p:txBody>
          <a:bodyPr vert="horz" lIns="91440" tIns="192024" rIns="9144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1100"/>
              </a:spcBef>
              <a:spcAft>
                <a:spcPts val="0"/>
              </a:spcAft>
              <a:buClrTx/>
              <a:buSzTx/>
              <a:buFont typeface="Arial"/>
              <a:buNone/>
              <a:tabLst/>
              <a:defRPr/>
            </a:pPr>
            <a:r>
              <a:rPr kumimoji="0" lang="en-US" sz="1600" b="1" i="0" u="none" strike="noStrike" kern="1200" cap="none" spc="0" normalizeH="0" baseline="0" noProof="0" dirty="0">
                <a:ln>
                  <a:noFill/>
                </a:ln>
                <a:solidFill>
                  <a:srgbClr val="FFFFFF"/>
                </a:solidFill>
                <a:effectLst/>
                <a:uLnTx/>
                <a:uFillTx/>
                <a:ea typeface="Arial" charset="0"/>
                <a:cs typeface="Arial" charset="0"/>
              </a:rPr>
              <a:t>Transformation</a:t>
            </a:r>
            <a:r>
              <a:rPr kumimoji="0" lang="en-US" sz="1600" b="1" i="0" u="none" strike="noStrike" kern="1200" cap="none" spc="0" normalizeH="0" noProof="0" dirty="0">
                <a:ln>
                  <a:noFill/>
                </a:ln>
                <a:solidFill>
                  <a:srgbClr val="FFFFFF"/>
                </a:solidFill>
                <a:effectLst/>
                <a:uLnTx/>
                <a:uFillTx/>
                <a:ea typeface="Arial" charset="0"/>
                <a:cs typeface="Arial" charset="0"/>
              </a:rPr>
              <a:t> Advisor</a:t>
            </a:r>
          </a:p>
        </p:txBody>
      </p:sp>
      <p:sp>
        <p:nvSpPr>
          <p:cNvPr id="51" name="Content Placeholder 5"/>
          <p:cNvSpPr txBox="1">
            <a:spLocks/>
          </p:cNvSpPr>
          <p:nvPr/>
        </p:nvSpPr>
        <p:spPr>
          <a:xfrm>
            <a:off x="4559300" y="2028066"/>
            <a:ext cx="2070100" cy="2571750"/>
          </a:xfrm>
          <a:prstGeom prst="rect">
            <a:avLst/>
          </a:prstGeom>
          <a:solidFill>
            <a:srgbClr val="0064FF"/>
          </a:solidFill>
          <a:ln w="15875">
            <a:solidFill>
              <a:schemeClr val="accent2"/>
            </a:solidFill>
          </a:ln>
        </p:spPr>
        <p:txBody>
          <a:bodyPr vert="horz" lIns="91440" tIns="192024" rIns="9144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1100"/>
              </a:spcBef>
              <a:spcAft>
                <a:spcPts val="0"/>
              </a:spcAft>
              <a:buClrTx/>
              <a:buSzTx/>
              <a:buFont typeface="Arial"/>
              <a:buNone/>
              <a:tabLst/>
              <a:defRPr/>
            </a:pPr>
            <a:r>
              <a:rPr kumimoji="0" lang="en-US" sz="1600" b="1" i="0" u="none" strike="noStrike" kern="1200" cap="none" spc="0" normalizeH="0" baseline="0" noProof="0" dirty="0">
                <a:ln>
                  <a:noFill/>
                </a:ln>
                <a:solidFill>
                  <a:srgbClr val="FFFFFF"/>
                </a:solidFill>
                <a:effectLst/>
                <a:uLnTx/>
                <a:uFillTx/>
              </a:rPr>
              <a:t> </a:t>
            </a:r>
            <a:r>
              <a:rPr lang="en-US" sz="1600" b="1" dirty="0">
                <a:solidFill>
                  <a:srgbClr val="FFFFFF"/>
                </a:solidFill>
              </a:rPr>
              <a:t>Cloud Automation Manager</a:t>
            </a:r>
            <a:endParaRPr kumimoji="0" lang="en-US" sz="1600" b="1" i="0" u="none" strike="noStrike" kern="1200" cap="none" spc="0" normalizeH="0" baseline="0" noProof="0" dirty="0">
              <a:ln>
                <a:noFill/>
              </a:ln>
              <a:solidFill>
                <a:srgbClr val="FFFFFF"/>
              </a:solidFill>
              <a:effectLst/>
              <a:uLnTx/>
              <a:uFillTx/>
            </a:endParaRPr>
          </a:p>
        </p:txBody>
      </p:sp>
      <p:sp>
        <p:nvSpPr>
          <p:cNvPr id="52" name="Content Placeholder 6"/>
          <p:cNvSpPr txBox="1">
            <a:spLocks/>
          </p:cNvSpPr>
          <p:nvPr/>
        </p:nvSpPr>
        <p:spPr>
          <a:xfrm>
            <a:off x="6736863" y="2012230"/>
            <a:ext cx="2070101" cy="2571750"/>
          </a:xfrm>
          <a:prstGeom prst="rect">
            <a:avLst/>
          </a:prstGeom>
          <a:solidFill>
            <a:srgbClr val="000E5E"/>
          </a:solidFill>
          <a:ln>
            <a:solidFill>
              <a:srgbClr val="000E5E"/>
            </a:solidFill>
          </a:ln>
        </p:spPr>
        <p:txBody>
          <a:bodyPr vert="horz" lIns="91440" tIns="192024" rIns="9144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1100"/>
              </a:spcBef>
              <a:spcAft>
                <a:spcPts val="0"/>
              </a:spcAft>
              <a:buClrTx/>
              <a:buSzTx/>
              <a:buFont typeface="Arial"/>
              <a:buNone/>
              <a:tabLst/>
              <a:defRPr/>
            </a:pPr>
            <a:r>
              <a:rPr kumimoji="0" lang="en-US" sz="1600" b="1" i="0" u="none" strike="noStrike" kern="1200" cap="none" spc="0" normalizeH="0" baseline="0" noProof="0" dirty="0">
                <a:ln>
                  <a:noFill/>
                </a:ln>
                <a:solidFill>
                  <a:srgbClr val="FFFFFF"/>
                </a:solidFill>
                <a:effectLst/>
                <a:uLnTx/>
                <a:uFillTx/>
                <a:ea typeface="Arial" charset="0"/>
                <a:cs typeface="Arial" charset="0"/>
              </a:rPr>
              <a:t>IBM Cloud Garage</a:t>
            </a:r>
          </a:p>
          <a:p>
            <a:pPr marL="0" marR="0" lvl="0" indent="0" algn="ctr" defTabSz="457200" rtl="0" eaLnBrk="1" fontAlgn="auto" latinLnBrk="0" hangingPunct="1">
              <a:lnSpc>
                <a:spcPct val="100000"/>
              </a:lnSpc>
              <a:spcBef>
                <a:spcPts val="1100"/>
              </a:spcBef>
              <a:spcAft>
                <a:spcPts val="0"/>
              </a:spcAft>
              <a:buClrTx/>
              <a:buSzTx/>
              <a:buFont typeface="Arial"/>
              <a:buNone/>
              <a:tabLst/>
              <a:defRPr/>
            </a:pPr>
            <a:endParaRPr lang="en-US" sz="1600" b="1" dirty="0">
              <a:solidFill>
                <a:srgbClr val="FFFFFF"/>
              </a:solidFill>
            </a:endParaRPr>
          </a:p>
        </p:txBody>
      </p:sp>
      <p:sp>
        <p:nvSpPr>
          <p:cNvPr id="62" name="Content Placeholder 5"/>
          <p:cNvSpPr txBox="1">
            <a:spLocks/>
          </p:cNvSpPr>
          <p:nvPr/>
        </p:nvSpPr>
        <p:spPr>
          <a:xfrm>
            <a:off x="216386" y="2071031"/>
            <a:ext cx="2070100" cy="2562986"/>
          </a:xfrm>
          <a:prstGeom prst="rect">
            <a:avLst/>
          </a:prstGeom>
          <a:solidFill>
            <a:srgbClr val="69A6FF"/>
          </a:solidFill>
          <a:ln w="15875">
            <a:solidFill>
              <a:srgbClr val="69A6FF"/>
            </a:solidFill>
          </a:ln>
        </p:spPr>
        <p:txBody>
          <a:bodyPr vert="horz" lIns="91440" tIns="192024" rIns="9144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1100"/>
              </a:spcBef>
              <a:spcAft>
                <a:spcPts val="0"/>
              </a:spcAft>
              <a:buClrTx/>
              <a:buSzTx/>
              <a:buFont typeface="Arial"/>
              <a:buNone/>
              <a:tabLst/>
              <a:defRPr/>
            </a:pPr>
            <a:r>
              <a:rPr kumimoji="0" lang="en-US" sz="1600" b="1" i="0" u="none" strike="noStrike" kern="1200" cap="none" spc="0" normalizeH="0" baseline="0" noProof="0" dirty="0">
                <a:ln>
                  <a:noFill/>
                </a:ln>
                <a:solidFill>
                  <a:srgbClr val="FFFFFF"/>
                </a:solidFill>
                <a:effectLst/>
                <a:uLnTx/>
                <a:uFillTx/>
                <a:ea typeface="Arial" charset="0"/>
                <a:cs typeface="Arial" charset="0"/>
              </a:rPr>
              <a:t> Microclimate</a:t>
            </a:r>
          </a:p>
        </p:txBody>
      </p:sp>
      <p:pic>
        <p:nvPicPr>
          <p:cNvPr id="21" name="Picture 20"/>
          <p:cNvPicPr>
            <a:picLocks noChangeAspect="1"/>
          </p:cNvPicPr>
          <p:nvPr/>
        </p:nvPicPr>
        <p:blipFill>
          <a:blip r:embed="rId3"/>
          <a:stretch>
            <a:fillRect/>
          </a:stretch>
        </p:blipFill>
        <p:spPr>
          <a:xfrm>
            <a:off x="6742985" y="778313"/>
            <a:ext cx="2063979" cy="1189308"/>
          </a:xfrm>
          <a:prstGeom prst="rect">
            <a:avLst/>
          </a:prstGeom>
          <a:ln/>
        </p:spPr>
        <p:style>
          <a:lnRef idx="1">
            <a:schemeClr val="dk1"/>
          </a:lnRef>
          <a:fillRef idx="2">
            <a:schemeClr val="dk1"/>
          </a:fillRef>
          <a:effectRef idx="1">
            <a:schemeClr val="dk1"/>
          </a:effectRef>
          <a:fontRef idx="minor">
            <a:schemeClr val="dk1"/>
          </a:fontRef>
        </p:style>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3950" y="778313"/>
            <a:ext cx="2070100" cy="1189308"/>
          </a:xfrm>
          <a:prstGeom prst="rect">
            <a:avLst/>
          </a:prstGeom>
        </p:spPr>
        <p:style>
          <a:lnRef idx="1">
            <a:schemeClr val="dk1"/>
          </a:lnRef>
          <a:fillRef idx="2">
            <a:schemeClr val="dk1"/>
          </a:fillRef>
          <a:effectRef idx="1">
            <a:schemeClr val="dk1"/>
          </a:effectRef>
          <a:fontRef idx="minor">
            <a:schemeClr val="dk1"/>
          </a:fontRef>
        </p:style>
      </p:pic>
      <p:pic>
        <p:nvPicPr>
          <p:cNvPr id="24" name="Picture 23">
            <a:extLst>
              <a:ext uri="{FF2B5EF4-FFF2-40B4-BE49-F238E27FC236}">
                <a16:creationId xmlns:a16="http://schemas.microsoft.com/office/drawing/2014/main" id="{C899306F-FE68-4AC9-B3C6-3ADB12F8E469}"/>
              </a:ext>
            </a:extLst>
          </p:cNvPr>
          <p:cNvPicPr>
            <a:picLocks noChangeAspect="1"/>
          </p:cNvPicPr>
          <p:nvPr/>
        </p:nvPicPr>
        <p:blipFill>
          <a:blip r:embed="rId5"/>
          <a:stretch>
            <a:fillRect/>
          </a:stretch>
        </p:blipFill>
        <p:spPr>
          <a:xfrm>
            <a:off x="4559299" y="778313"/>
            <a:ext cx="2070101" cy="1193723"/>
          </a:xfrm>
          <a:prstGeom prst="rect">
            <a:avLst/>
          </a:prstGeom>
          <a:ln/>
        </p:spPr>
        <p:style>
          <a:lnRef idx="1">
            <a:schemeClr val="dk1"/>
          </a:lnRef>
          <a:fillRef idx="2">
            <a:schemeClr val="dk1"/>
          </a:fillRef>
          <a:effectRef idx="1">
            <a:schemeClr val="dk1"/>
          </a:effectRef>
          <a:fontRef idx="minor">
            <a:schemeClr val="dk1"/>
          </a:fontRef>
        </p:style>
      </p:pic>
      <p:sp>
        <p:nvSpPr>
          <p:cNvPr id="5" name="Rectangle 4"/>
          <p:cNvSpPr/>
          <p:nvPr/>
        </p:nvSpPr>
        <p:spPr>
          <a:xfrm>
            <a:off x="6675489" y="2982462"/>
            <a:ext cx="2063979" cy="879728"/>
          </a:xfrm>
          <a:prstGeom prst="rect">
            <a:avLst/>
          </a:prstGeom>
        </p:spPr>
        <p:txBody>
          <a:bodyPr wrap="square">
            <a:spAutoFit/>
          </a:bodyPr>
          <a:lstStyle/>
          <a:p>
            <a:pPr lvl="0" algn="ctr" defTabSz="457200">
              <a:spcBef>
                <a:spcPts val="1100"/>
              </a:spcBef>
              <a:defRPr/>
            </a:pPr>
            <a:r>
              <a:rPr lang="en-US" sz="1400" dirty="0">
                <a:solidFill>
                  <a:srgbClr val="FFFFFF"/>
                </a:solidFill>
              </a:rPr>
              <a:t>Best Practices</a:t>
            </a:r>
          </a:p>
          <a:p>
            <a:pPr lvl="0" algn="ctr" defTabSz="457200">
              <a:spcBef>
                <a:spcPts val="1100"/>
              </a:spcBef>
              <a:defRPr/>
            </a:pPr>
            <a:r>
              <a:rPr lang="en-US" sz="1400" dirty="0">
                <a:solidFill>
                  <a:srgbClr val="FFFFFF"/>
                </a:solidFill>
              </a:rPr>
              <a:t>Reference Architectures</a:t>
            </a:r>
          </a:p>
        </p:txBody>
      </p:sp>
      <p:sp>
        <p:nvSpPr>
          <p:cNvPr id="28" name="Rectangle 27"/>
          <p:cNvSpPr/>
          <p:nvPr/>
        </p:nvSpPr>
        <p:spPr>
          <a:xfrm>
            <a:off x="2400071" y="3122492"/>
            <a:ext cx="2063979" cy="664284"/>
          </a:xfrm>
          <a:prstGeom prst="rect">
            <a:avLst/>
          </a:prstGeom>
        </p:spPr>
        <p:txBody>
          <a:bodyPr wrap="square">
            <a:spAutoFit/>
          </a:bodyPr>
          <a:lstStyle/>
          <a:p>
            <a:pPr lvl="0" algn="ctr" defTabSz="457200">
              <a:spcBef>
                <a:spcPts val="1100"/>
              </a:spcBef>
              <a:defRPr/>
            </a:pPr>
            <a:r>
              <a:rPr lang="en-US" sz="1400" dirty="0">
                <a:solidFill>
                  <a:srgbClr val="FFFFFF"/>
                </a:solidFill>
              </a:rPr>
              <a:t>Assess and Plan</a:t>
            </a:r>
          </a:p>
          <a:p>
            <a:pPr lvl="0" algn="ctr" defTabSz="457200">
              <a:spcBef>
                <a:spcPts val="1100"/>
              </a:spcBef>
              <a:defRPr/>
            </a:pPr>
            <a:r>
              <a:rPr lang="en-US" sz="1400" dirty="0">
                <a:solidFill>
                  <a:srgbClr val="FFFFFF"/>
                </a:solidFill>
              </a:rPr>
              <a:t>Prescriptive Guidance</a:t>
            </a:r>
          </a:p>
        </p:txBody>
      </p:sp>
      <p:sp>
        <p:nvSpPr>
          <p:cNvPr id="29" name="Rectangle 28"/>
          <p:cNvSpPr/>
          <p:nvPr/>
        </p:nvSpPr>
        <p:spPr>
          <a:xfrm>
            <a:off x="4565425" y="3123526"/>
            <a:ext cx="2051727" cy="738664"/>
          </a:xfrm>
          <a:prstGeom prst="rect">
            <a:avLst/>
          </a:prstGeom>
        </p:spPr>
        <p:txBody>
          <a:bodyPr wrap="square">
            <a:spAutoFit/>
          </a:bodyPr>
          <a:lstStyle/>
          <a:p>
            <a:pPr lvl="0" algn="ctr" defTabSz="457200">
              <a:spcBef>
                <a:spcPts val="1100"/>
              </a:spcBef>
              <a:defRPr/>
            </a:pPr>
            <a:r>
              <a:rPr lang="en-US" sz="1400" dirty="0">
                <a:solidFill>
                  <a:srgbClr val="FFFFFF"/>
                </a:solidFill>
              </a:rPr>
              <a:t>Multi-Cloud Provisioning and management </a:t>
            </a:r>
          </a:p>
        </p:txBody>
      </p:sp>
      <p:sp>
        <p:nvSpPr>
          <p:cNvPr id="30" name="Rectangle 29"/>
          <p:cNvSpPr/>
          <p:nvPr/>
        </p:nvSpPr>
        <p:spPr>
          <a:xfrm>
            <a:off x="170296" y="3147107"/>
            <a:ext cx="2051727" cy="738664"/>
          </a:xfrm>
          <a:prstGeom prst="rect">
            <a:avLst/>
          </a:prstGeom>
        </p:spPr>
        <p:txBody>
          <a:bodyPr wrap="square">
            <a:spAutoFit/>
          </a:bodyPr>
          <a:lstStyle/>
          <a:p>
            <a:pPr lvl="0" algn="ctr" defTabSz="457200">
              <a:spcBef>
                <a:spcPts val="1100"/>
              </a:spcBef>
              <a:defRPr/>
            </a:pPr>
            <a:r>
              <a:rPr lang="en-US" sz="1400" dirty="0">
                <a:solidFill>
                  <a:srgbClr val="FFFFFF"/>
                </a:solidFill>
              </a:rPr>
              <a:t>End-to-End Development Experience</a:t>
            </a:r>
          </a:p>
        </p:txBody>
      </p:sp>
      <p:sp>
        <p:nvSpPr>
          <p:cNvPr id="7" name="Rectangle 6">
            <a:extLst>
              <a:ext uri="{FF2B5EF4-FFF2-40B4-BE49-F238E27FC236}">
                <a16:creationId xmlns:a16="http://schemas.microsoft.com/office/drawing/2014/main" id="{6393A708-4C27-4B28-82C3-1D6E90557ABC}"/>
              </a:ext>
            </a:extLst>
          </p:cNvPr>
          <p:cNvSpPr/>
          <p:nvPr/>
        </p:nvSpPr>
        <p:spPr>
          <a:xfrm>
            <a:off x="6629400" y="778313"/>
            <a:ext cx="2156158" cy="3563166"/>
          </a:xfrm>
          <a:prstGeom prst="rect">
            <a:avLst/>
          </a:prstGeom>
        </p:spPr>
        <p:txBody>
          <a:bodyPr wrap="square" lIns="0" tIns="0" rIns="0" bIns="0" rtlCol="0" anchor="ctr">
            <a:noAutofit/>
          </a:bodyPr>
          <a:lstStyle/>
          <a:p>
            <a:pPr algn="ctr"/>
            <a:endParaRPr lang="en-CA" sz="1200" dirty="0">
              <a:solidFill>
                <a:srgbClr val="FFFFFF"/>
              </a:solidFill>
              <a:latin typeface="Arial"/>
              <a:cs typeface="Arial"/>
            </a:endParaRPr>
          </a:p>
        </p:txBody>
      </p:sp>
      <p:grpSp>
        <p:nvGrpSpPr>
          <p:cNvPr id="9" name="Group 8">
            <a:extLst>
              <a:ext uri="{FF2B5EF4-FFF2-40B4-BE49-F238E27FC236}">
                <a16:creationId xmlns:a16="http://schemas.microsoft.com/office/drawing/2014/main" id="{661FBF1D-D1FB-42D5-B279-188A079D511B}"/>
              </a:ext>
            </a:extLst>
          </p:cNvPr>
          <p:cNvGrpSpPr/>
          <p:nvPr/>
        </p:nvGrpSpPr>
        <p:grpSpPr>
          <a:xfrm>
            <a:off x="228599" y="788889"/>
            <a:ext cx="2057882" cy="1189308"/>
            <a:chOff x="228599" y="788889"/>
            <a:chExt cx="2057882" cy="1189308"/>
          </a:xfrm>
        </p:grpSpPr>
        <p:pic>
          <p:nvPicPr>
            <p:cNvPr id="25" name="Picture 24">
              <a:extLst>
                <a:ext uri="{FF2B5EF4-FFF2-40B4-BE49-F238E27FC236}">
                  <a16:creationId xmlns:a16="http://schemas.microsoft.com/office/drawing/2014/main" id="{1CAEFAEB-CCAE-4F88-A410-6649F086035D}"/>
                </a:ext>
              </a:extLst>
            </p:cNvPr>
            <p:cNvPicPr>
              <a:picLocks noChangeAspect="1"/>
            </p:cNvPicPr>
            <p:nvPr/>
          </p:nvPicPr>
          <p:blipFill>
            <a:blip r:embed="rId6"/>
            <a:stretch>
              <a:fillRect/>
            </a:stretch>
          </p:blipFill>
          <p:spPr>
            <a:xfrm>
              <a:off x="228599" y="788889"/>
              <a:ext cx="2057882" cy="1189308"/>
            </a:xfrm>
            <a:prstGeom prst="rect">
              <a:avLst/>
            </a:prstGeom>
          </p:spPr>
          <p:style>
            <a:lnRef idx="1">
              <a:schemeClr val="dk1"/>
            </a:lnRef>
            <a:fillRef idx="2">
              <a:schemeClr val="dk1"/>
            </a:fillRef>
            <a:effectRef idx="1">
              <a:schemeClr val="dk1"/>
            </a:effectRef>
            <a:fontRef idx="minor">
              <a:schemeClr val="dk1"/>
            </a:fontRef>
          </p:style>
        </p:pic>
        <p:pic>
          <p:nvPicPr>
            <p:cNvPr id="8" name="Picture 7">
              <a:extLst>
                <a:ext uri="{FF2B5EF4-FFF2-40B4-BE49-F238E27FC236}">
                  <a16:creationId xmlns:a16="http://schemas.microsoft.com/office/drawing/2014/main" id="{95BFB430-F74E-485C-AE63-9C84D264C082}"/>
                </a:ext>
              </a:extLst>
            </p:cNvPr>
            <p:cNvPicPr>
              <a:picLocks noChangeAspect="1"/>
            </p:cNvPicPr>
            <p:nvPr/>
          </p:nvPicPr>
          <p:blipFill>
            <a:blip r:embed="rId7"/>
            <a:stretch>
              <a:fillRect/>
            </a:stretch>
          </p:blipFill>
          <p:spPr>
            <a:xfrm>
              <a:off x="237792" y="1270207"/>
              <a:ext cx="2046164" cy="701829"/>
            </a:xfrm>
            <a:prstGeom prst="rect">
              <a:avLst/>
            </a:prstGeom>
          </p:spPr>
        </p:pic>
      </p:grpSp>
      <p:sp>
        <p:nvSpPr>
          <p:cNvPr id="6" name="Footer Placeholder 5">
            <a:extLst>
              <a:ext uri="{FF2B5EF4-FFF2-40B4-BE49-F238E27FC236}">
                <a16:creationId xmlns:a16="http://schemas.microsoft.com/office/drawing/2014/main" id="{A2365334-3A7B-5D45-9260-AEED43E5C688}"/>
              </a:ext>
            </a:extLst>
          </p:cNvPr>
          <p:cNvSpPr>
            <a:spLocks noGrp="1"/>
          </p:cNvSpPr>
          <p:nvPr>
            <p:ph type="ftr" sz="quarter" idx="11"/>
          </p:nvPr>
        </p:nvSpPr>
        <p:spPr/>
        <p:txBody>
          <a:bodyPr/>
          <a:lstStyle/>
          <a:p>
            <a:r>
              <a:rPr lang="de-DE" dirty="0">
                <a:solidFill>
                  <a:srgbClr val="000000"/>
                </a:solidFill>
              </a:rPr>
              <a:t>© 2018 IBM Corporation</a:t>
            </a:r>
            <a:endParaRPr lang="en-US" dirty="0">
              <a:solidFill>
                <a:srgbClr val="000000"/>
              </a:solidFill>
            </a:endParaRPr>
          </a:p>
        </p:txBody>
      </p:sp>
    </p:spTree>
    <p:extLst>
      <p:ext uri="{BB962C8B-B14F-4D97-AF65-F5344CB8AC3E}">
        <p14:creationId xmlns:p14="http://schemas.microsoft.com/office/powerpoint/2010/main" val="1708024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19</a:t>
            </a:fld>
            <a:endParaRPr lang="en-US" dirty="0">
              <a:solidFill>
                <a:srgbClr val="000000"/>
              </a:solidFill>
            </a:endParaRPr>
          </a:p>
        </p:txBody>
      </p:sp>
      <p:sp>
        <p:nvSpPr>
          <p:cNvPr id="20"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pPr/>
              <a:t>19</a:t>
            </a:fld>
            <a:endParaRPr lang="en-US" dirty="0"/>
          </a:p>
        </p:txBody>
      </p:sp>
      <p:sp>
        <p:nvSpPr>
          <p:cNvPr id="22"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solidFill>
                  <a:schemeClr val="tx1"/>
                </a:solidFill>
              </a:rPr>
              <a:pPr/>
              <a:t>19</a:t>
            </a:fld>
            <a:endParaRPr lang="en-US" dirty="0">
              <a:solidFill>
                <a:schemeClr val="tx1"/>
              </a:solidFill>
            </a:endParaRPr>
          </a:p>
        </p:txBody>
      </p:sp>
      <p:sp>
        <p:nvSpPr>
          <p:cNvPr id="23" name="TextBox 22"/>
          <p:cNvSpPr txBox="1"/>
          <p:nvPr/>
        </p:nvSpPr>
        <p:spPr>
          <a:xfrm>
            <a:off x="661529" y="915634"/>
            <a:ext cx="1867820" cy="369332"/>
          </a:xfrm>
          <a:prstGeom prst="rect">
            <a:avLst/>
          </a:prstGeom>
          <a:noFill/>
        </p:spPr>
        <p:txBody>
          <a:bodyPr wrap="none" rtlCol="0">
            <a:spAutoFit/>
          </a:bodyPr>
          <a:lstStyle/>
          <a:p>
            <a:pPr marL="0" marR="0" lvl="0" indent="0" algn="ctr" defTabSz="45718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sym typeface="Calibri"/>
              </a:rPr>
              <a:t>Via Home Page </a:t>
            </a:r>
            <a:endParaRPr kumimoji="0" lang="en-US" sz="2000" b="1" i="0" u="none" strike="noStrike" kern="0" cap="none" spc="0" normalizeH="0" baseline="0" noProof="0" dirty="0">
              <a:ln>
                <a:noFill/>
              </a:ln>
              <a:solidFill>
                <a:srgbClr val="000000"/>
              </a:solidFill>
              <a:effectLst/>
              <a:uLnTx/>
              <a:uFillTx/>
              <a:sym typeface="Calibri"/>
            </a:endParaRPr>
          </a:p>
        </p:txBody>
      </p:sp>
      <p:sp>
        <p:nvSpPr>
          <p:cNvPr id="24" name="Rounded Rectangle 23"/>
          <p:cNvSpPr/>
          <p:nvPr/>
        </p:nvSpPr>
        <p:spPr>
          <a:xfrm>
            <a:off x="159360" y="773723"/>
            <a:ext cx="2862450" cy="3975142"/>
          </a:xfrm>
          <a:prstGeom prst="roundRect">
            <a:avLst>
              <a:gd name="adj" fmla="val 4423"/>
            </a:avLst>
          </a:prstGeom>
          <a:noFill/>
          <a:ln w="25400" cap="flat" cmpd="sng" algn="ctr">
            <a:solidFill>
              <a:schemeClr val="bg1"/>
            </a:solidFill>
            <a:prstDash val="sysDot"/>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2175" b="0" i="0" u="none" strike="noStrike" kern="0" cap="none" spc="0" normalizeH="0" baseline="0" noProof="0" dirty="0">
              <a:ln>
                <a:noFill/>
              </a:ln>
              <a:solidFill>
                <a:srgbClr val="FFFFFF"/>
              </a:solidFill>
              <a:effectLst/>
              <a:uLnTx/>
              <a:uFillTx/>
              <a:sym typeface="Calibri"/>
            </a:endParaRPr>
          </a:p>
        </p:txBody>
      </p:sp>
      <p:sp>
        <p:nvSpPr>
          <p:cNvPr id="26" name="Rectangle 25"/>
          <p:cNvSpPr/>
          <p:nvPr/>
        </p:nvSpPr>
        <p:spPr>
          <a:xfrm>
            <a:off x="3158702" y="783380"/>
            <a:ext cx="2366782" cy="5262979"/>
          </a:xfrm>
          <a:prstGeom prst="rect">
            <a:avLst/>
          </a:prstGeom>
          <a:ln>
            <a:solidFill>
              <a:srgbClr val="B8AEAE"/>
            </a:solidFill>
          </a:ln>
        </p:spPr>
        <p:txBody>
          <a:bodyPr wrap="square">
            <a:spAutoFit/>
          </a:bodyPr>
          <a:lstStyle/>
          <a:p>
            <a:pPr lvl="0" algn="ctr" defTabSz="457182" hangingPunct="0">
              <a:defRPr/>
            </a:pPr>
            <a:r>
              <a:rPr lang="en-US" sz="1600" b="1" kern="0" dirty="0">
                <a:solidFill>
                  <a:srgbClr val="000000"/>
                </a:solidFill>
                <a:sym typeface="Calibri"/>
              </a:rPr>
              <a:t>Freely Available</a:t>
            </a:r>
          </a:p>
          <a:p>
            <a:pPr lvl="0" algn="ctr" defTabSz="457182" hangingPunct="0">
              <a:defRPr/>
            </a:pPr>
            <a:endParaRPr lang="en-US" sz="1600" b="1" kern="0" dirty="0">
              <a:solidFill>
                <a:srgbClr val="000000"/>
              </a:solidFill>
              <a:ea typeface="Calibri"/>
              <a:cs typeface="Calibri"/>
              <a:sym typeface="Calibri"/>
            </a:endParaRPr>
          </a:p>
          <a:p>
            <a:pPr marL="342900" marR="0" lvl="0" indent="-342900" defTabSz="457182" eaLnBrk="1" fontAlgn="auto" latinLnBrk="0" hangingPunct="0">
              <a:lnSpc>
                <a:spcPct val="100000"/>
              </a:lnSpc>
              <a:spcBef>
                <a:spcPts val="0"/>
              </a:spcBef>
              <a:spcAft>
                <a:spcPts val="0"/>
              </a:spcAft>
              <a:buClrTx/>
              <a:buSzTx/>
              <a:buFont typeface="+mj-lt"/>
              <a:buAutoNum type="arabicPeriod"/>
              <a:tabLst/>
              <a:defRPr/>
            </a:pPr>
            <a:r>
              <a:rPr lang="en-US" sz="1600" b="1" kern="0" dirty="0">
                <a:solidFill>
                  <a:srgbClr val="000000"/>
                </a:solidFill>
                <a:ea typeface="Calibri"/>
                <a:cs typeface="Calibri"/>
                <a:sym typeface="Calibri"/>
              </a:rPr>
              <a:t>Download from Microclimate Home Page to run locally (ILAN license)</a:t>
            </a:r>
          </a:p>
          <a:p>
            <a:pPr marL="342900" marR="0" lvl="0" indent="-342900" defTabSz="457182" eaLnBrk="1" fontAlgn="auto" latinLnBrk="0" hangingPunct="0">
              <a:lnSpc>
                <a:spcPct val="100000"/>
              </a:lnSpc>
              <a:spcBef>
                <a:spcPts val="0"/>
              </a:spcBef>
              <a:spcAft>
                <a:spcPts val="0"/>
              </a:spcAft>
              <a:buClrTx/>
              <a:buSzTx/>
              <a:buFont typeface="+mj-lt"/>
              <a:buAutoNum type="arabicPeriod"/>
              <a:tabLst/>
              <a:defRPr/>
            </a:pPr>
            <a:endParaRPr lang="en-US" sz="1600" b="1" kern="0" dirty="0">
              <a:solidFill>
                <a:srgbClr val="000000"/>
              </a:solidFill>
              <a:ea typeface="Calibri"/>
              <a:cs typeface="Calibri"/>
              <a:sym typeface="Calibri"/>
            </a:endParaRPr>
          </a:p>
          <a:p>
            <a:pPr marL="342900" marR="0" lvl="0" indent="-342900" defTabSz="457182" eaLnBrk="1" fontAlgn="auto" latinLnBrk="0" hangingPunct="0">
              <a:lnSpc>
                <a:spcPct val="100000"/>
              </a:lnSpc>
              <a:spcBef>
                <a:spcPts val="0"/>
              </a:spcBef>
              <a:spcAft>
                <a:spcPts val="0"/>
              </a:spcAft>
              <a:buClrTx/>
              <a:buSzTx/>
              <a:buFont typeface="+mj-lt"/>
              <a:buAutoNum type="arabicPeriod"/>
              <a:tabLst/>
              <a:defRPr/>
            </a:pPr>
            <a:r>
              <a:rPr lang="en-US" sz="1600" b="1" kern="0" dirty="0">
                <a:solidFill>
                  <a:srgbClr val="000000"/>
                </a:solidFill>
                <a:ea typeface="Calibri"/>
                <a:cs typeface="Calibri"/>
                <a:sym typeface="Calibri"/>
              </a:rPr>
              <a:t>Install into IBM Cloud private via ICP catalog (supported with ICP license)</a:t>
            </a:r>
          </a:p>
          <a:p>
            <a:pPr marL="342900" marR="0" lvl="0" indent="-342900" algn="ctr" defTabSz="457182" eaLnBrk="1" fontAlgn="auto" latinLnBrk="0" hangingPunct="0">
              <a:lnSpc>
                <a:spcPct val="100000"/>
              </a:lnSpc>
              <a:spcBef>
                <a:spcPts val="0"/>
              </a:spcBef>
              <a:spcAft>
                <a:spcPts val="0"/>
              </a:spcAft>
              <a:buClrTx/>
              <a:buSzTx/>
              <a:buFont typeface="+mj-lt"/>
              <a:buAutoNum type="arabicPeriod"/>
              <a:tabLst/>
              <a:defRPr/>
            </a:pPr>
            <a:endParaRPr lang="en-US" sz="1600" b="1" kern="0" dirty="0">
              <a:solidFill>
                <a:srgbClr val="000000"/>
              </a:solidFill>
              <a:ea typeface="Calibri"/>
              <a:cs typeface="Calibri"/>
              <a:sym typeface="Calibri"/>
            </a:endParaRPr>
          </a:p>
          <a:p>
            <a:pPr algn="ctr" defTabSz="457182" hangingPunct="0">
              <a:defRPr/>
            </a:pPr>
            <a:r>
              <a:rPr lang="en-US" sz="1600" b="1" kern="0" dirty="0">
                <a:solidFill>
                  <a:srgbClr val="000000"/>
                </a:solidFill>
                <a:sym typeface="Calibri"/>
              </a:rPr>
              <a:t>Use with IBM Cloud Private Community Edition </a:t>
            </a:r>
            <a:endParaRPr lang="en-US" sz="1800" b="1" kern="0" dirty="0">
              <a:solidFill>
                <a:srgbClr val="000000"/>
              </a:solidFill>
              <a:sym typeface="Calibri"/>
            </a:endParaRPr>
          </a:p>
          <a:p>
            <a:pPr marR="0" lvl="0" defTabSz="457182" eaLnBrk="1" fontAlgn="auto" latinLnBrk="0" hangingPunct="0">
              <a:lnSpc>
                <a:spcPct val="100000"/>
              </a:lnSpc>
              <a:spcBef>
                <a:spcPts val="0"/>
              </a:spcBef>
              <a:spcAft>
                <a:spcPts val="0"/>
              </a:spcAft>
              <a:buClrTx/>
              <a:buSzTx/>
              <a:tabLst/>
              <a:defRPr/>
            </a:pPr>
            <a:endParaRPr lang="en-US" sz="1600" b="1" kern="0" dirty="0">
              <a:solidFill>
                <a:srgbClr val="000000"/>
              </a:solidFill>
              <a:ea typeface="Calibri"/>
              <a:cs typeface="Calibri"/>
              <a:sym typeface="Calibri"/>
            </a:endParaRPr>
          </a:p>
          <a:p>
            <a:pPr marL="342900" marR="0" lvl="0" indent="-342900" algn="ctr" defTabSz="457182" eaLnBrk="1" fontAlgn="auto" latinLnBrk="0" hangingPunct="0">
              <a:lnSpc>
                <a:spcPct val="100000"/>
              </a:lnSpc>
              <a:spcBef>
                <a:spcPts val="0"/>
              </a:spcBef>
              <a:spcAft>
                <a:spcPts val="0"/>
              </a:spcAft>
              <a:buClrTx/>
              <a:buSzTx/>
              <a:buFont typeface="+mj-lt"/>
              <a:buAutoNum type="arabicPeriod"/>
              <a:tabLst/>
              <a:defRPr/>
            </a:pPr>
            <a:endParaRPr lang="en-US" sz="1600" b="1" kern="0" dirty="0">
              <a:solidFill>
                <a:srgbClr val="000000"/>
              </a:solidFill>
              <a:ea typeface="Calibri"/>
              <a:cs typeface="Calibri"/>
              <a:sym typeface="Calibri"/>
            </a:endParaRPr>
          </a:p>
          <a:p>
            <a:pPr marL="342900" marR="0" lvl="0" indent="-342900" algn="ctr" defTabSz="457182" eaLnBrk="1" fontAlgn="auto" latinLnBrk="0" hangingPunct="0">
              <a:lnSpc>
                <a:spcPct val="100000"/>
              </a:lnSpc>
              <a:spcBef>
                <a:spcPts val="0"/>
              </a:spcBef>
              <a:spcAft>
                <a:spcPts val="0"/>
              </a:spcAft>
              <a:buClrTx/>
              <a:buSzTx/>
              <a:buFont typeface="+mj-lt"/>
              <a:buAutoNum type="arabicPeriod"/>
              <a:tabLst/>
              <a:defRPr/>
            </a:pPr>
            <a:endParaRPr lang="en-US" sz="1600" b="1" kern="0" dirty="0">
              <a:solidFill>
                <a:srgbClr val="000000"/>
              </a:solidFill>
              <a:ea typeface="Calibri"/>
              <a:cs typeface="Calibri"/>
              <a:sym typeface="Calibri"/>
            </a:endParaRPr>
          </a:p>
          <a:p>
            <a:pPr marL="0" marR="0" lvl="0" indent="0" algn="ctr" defTabSz="457182" eaLnBrk="1" fontAlgn="auto" latinLnBrk="0" hangingPunct="0">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ea typeface="Calibri"/>
              <a:cs typeface="Calibri"/>
              <a:sym typeface="Calibri"/>
            </a:endParaRPr>
          </a:p>
        </p:txBody>
      </p:sp>
      <p:sp>
        <p:nvSpPr>
          <p:cNvPr id="41" name="Rounded Rectangle 40"/>
          <p:cNvSpPr/>
          <p:nvPr/>
        </p:nvSpPr>
        <p:spPr>
          <a:xfrm>
            <a:off x="5700344" y="719934"/>
            <a:ext cx="2862450" cy="3975142"/>
          </a:xfrm>
          <a:prstGeom prst="roundRect">
            <a:avLst>
              <a:gd name="adj" fmla="val 4423"/>
            </a:avLst>
          </a:prstGeom>
          <a:noFill/>
          <a:ln w="25400" cap="flat" cmpd="sng" algn="ctr">
            <a:solidFill>
              <a:schemeClr val="bg1"/>
            </a:solidFill>
            <a:prstDash val="sysDot"/>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2175" b="0" i="0" u="none" strike="noStrike" kern="0" cap="none" spc="0" normalizeH="0" baseline="0" noProof="0" dirty="0">
              <a:ln>
                <a:noFill/>
              </a:ln>
              <a:solidFill>
                <a:srgbClr val="FFFFFF"/>
              </a:solidFill>
              <a:effectLst/>
              <a:uLnTx/>
              <a:uFillTx/>
              <a:sym typeface="Calibri"/>
            </a:endParaRPr>
          </a:p>
        </p:txBody>
      </p:sp>
      <p:sp>
        <p:nvSpPr>
          <p:cNvPr id="43" name="TextBox 42"/>
          <p:cNvSpPr txBox="1"/>
          <p:nvPr/>
        </p:nvSpPr>
        <p:spPr>
          <a:xfrm>
            <a:off x="5853147" y="859904"/>
            <a:ext cx="2550698" cy="646331"/>
          </a:xfrm>
          <a:prstGeom prst="rect">
            <a:avLst/>
          </a:prstGeom>
          <a:noFill/>
        </p:spPr>
        <p:txBody>
          <a:bodyPr wrap="none" rtlCol="0">
            <a:spAutoFit/>
          </a:bodyPr>
          <a:lstStyle/>
          <a:p>
            <a:pPr marL="0" marR="0" lvl="0" indent="0" algn="ctr" defTabSz="45718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sym typeface="Calibri"/>
              </a:rPr>
              <a:t>Via IBM Cloud Private</a:t>
            </a:r>
          </a:p>
          <a:p>
            <a:pPr marL="0" marR="0" lvl="0" indent="0" algn="ctr" defTabSz="457182" eaLnBrk="1" fontAlgn="auto" latinLnBrk="0" hangingPunct="1">
              <a:lnSpc>
                <a:spcPct val="100000"/>
              </a:lnSpc>
              <a:spcBef>
                <a:spcPts val="0"/>
              </a:spcBef>
              <a:spcAft>
                <a:spcPts val="0"/>
              </a:spcAft>
              <a:buClrTx/>
              <a:buSzTx/>
              <a:buFontTx/>
              <a:buNone/>
              <a:tabLst/>
              <a:defRPr/>
            </a:pPr>
            <a:r>
              <a:rPr lang="en-US" sz="1800" b="1" kern="0" dirty="0">
                <a:solidFill>
                  <a:srgbClr val="000000"/>
                </a:solidFill>
                <a:sym typeface="Calibri"/>
              </a:rPr>
              <a:t>Catalog</a:t>
            </a:r>
            <a:endParaRPr kumimoji="0" lang="en-US" sz="2000" b="1" i="0" u="none" strike="noStrike" kern="0" cap="none" spc="0" normalizeH="0" baseline="0" noProof="0" dirty="0">
              <a:ln>
                <a:noFill/>
              </a:ln>
              <a:solidFill>
                <a:srgbClr val="000000"/>
              </a:solidFill>
              <a:effectLst/>
              <a:uLnTx/>
              <a:uFillTx/>
              <a:sym typeface="Calibri"/>
            </a:endParaRPr>
          </a:p>
        </p:txBody>
      </p:sp>
      <p:sp>
        <p:nvSpPr>
          <p:cNvPr id="27" name="Title 1"/>
          <p:cNvSpPr>
            <a:spLocks noGrp="1"/>
          </p:cNvSpPr>
          <p:nvPr>
            <p:ph type="title"/>
          </p:nvPr>
        </p:nvSpPr>
        <p:spPr>
          <a:xfrm>
            <a:off x="228600" y="209688"/>
            <a:ext cx="6400800" cy="640080"/>
          </a:xfrm>
        </p:spPr>
        <p:txBody>
          <a:bodyPr/>
          <a:lstStyle/>
          <a:p>
            <a:r>
              <a:rPr lang="en-US" dirty="0"/>
              <a:t>Microclimate – Get started</a:t>
            </a:r>
          </a:p>
        </p:txBody>
      </p:sp>
      <p:sp>
        <p:nvSpPr>
          <p:cNvPr id="28" name="Footer Placeholder 3">
            <a:extLst>
              <a:ext uri="{FF2B5EF4-FFF2-40B4-BE49-F238E27FC236}">
                <a16:creationId xmlns:a16="http://schemas.microsoft.com/office/drawing/2014/main" id="{09EC0F81-32B7-9449-BC64-3090C27A2512}"/>
              </a:ext>
            </a:extLst>
          </p:cNvPr>
          <p:cNvSpPr txBox="1">
            <a:spLocks/>
          </p:cNvSpPr>
          <p:nvPr/>
        </p:nvSpPr>
        <p:spPr>
          <a:xfrm>
            <a:off x="153866" y="4984387"/>
            <a:ext cx="4800600" cy="10287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600" dirty="0">
                <a:solidFill>
                  <a:srgbClr val="000000"/>
                </a:solidFill>
              </a:rPr>
              <a:t>IBM Cloud / © 2018 IBM Corporation</a:t>
            </a:r>
            <a:endParaRPr lang="en-US" sz="600" dirty="0">
              <a:solidFill>
                <a:srgbClr val="000000"/>
              </a:solidFill>
            </a:endParaRPr>
          </a:p>
        </p:txBody>
      </p:sp>
      <p:pic>
        <p:nvPicPr>
          <p:cNvPr id="2" name="Picture 1">
            <a:extLst>
              <a:ext uri="{FF2B5EF4-FFF2-40B4-BE49-F238E27FC236}">
                <a16:creationId xmlns:a16="http://schemas.microsoft.com/office/drawing/2014/main" id="{16EF1E01-35B9-46F6-8955-564AEE5EB97D}"/>
              </a:ext>
            </a:extLst>
          </p:cNvPr>
          <p:cNvPicPr>
            <a:picLocks noChangeAspect="1"/>
          </p:cNvPicPr>
          <p:nvPr/>
        </p:nvPicPr>
        <p:blipFill>
          <a:blip r:embed="rId3"/>
          <a:stretch>
            <a:fillRect/>
          </a:stretch>
        </p:blipFill>
        <p:spPr>
          <a:xfrm>
            <a:off x="368918" y="1981949"/>
            <a:ext cx="2295352" cy="1249715"/>
          </a:xfrm>
          <a:prstGeom prst="rect">
            <a:avLst/>
          </a:prstGeom>
        </p:spPr>
      </p:pic>
      <p:sp>
        <p:nvSpPr>
          <p:cNvPr id="4" name="Rectangle 3">
            <a:extLst>
              <a:ext uri="{FF2B5EF4-FFF2-40B4-BE49-F238E27FC236}">
                <a16:creationId xmlns:a16="http://schemas.microsoft.com/office/drawing/2014/main" id="{3A1F808F-DD90-485D-B37A-14208C654457}"/>
              </a:ext>
            </a:extLst>
          </p:cNvPr>
          <p:cNvSpPr/>
          <p:nvPr/>
        </p:nvSpPr>
        <p:spPr>
          <a:xfrm>
            <a:off x="159360" y="1470706"/>
            <a:ext cx="2714469" cy="215444"/>
          </a:xfrm>
          <a:prstGeom prst="rect">
            <a:avLst/>
          </a:prstGeom>
        </p:spPr>
        <p:txBody>
          <a:bodyPr wrap="square">
            <a:spAutoFit/>
          </a:bodyPr>
          <a:lstStyle/>
          <a:p>
            <a:r>
              <a:rPr lang="en-CA" sz="800" dirty="0"/>
              <a:t>https://microclimate-dev2ops.github.io/gettingstarted</a:t>
            </a:r>
          </a:p>
        </p:txBody>
      </p:sp>
      <p:pic>
        <p:nvPicPr>
          <p:cNvPr id="6" name="Picture 5">
            <a:extLst>
              <a:ext uri="{FF2B5EF4-FFF2-40B4-BE49-F238E27FC236}">
                <a16:creationId xmlns:a16="http://schemas.microsoft.com/office/drawing/2014/main" id="{3D636F5D-601D-4E32-B641-76283D96C74D}"/>
              </a:ext>
            </a:extLst>
          </p:cNvPr>
          <p:cNvPicPr>
            <a:picLocks noChangeAspect="1"/>
          </p:cNvPicPr>
          <p:nvPr/>
        </p:nvPicPr>
        <p:blipFill>
          <a:blip r:embed="rId4"/>
          <a:stretch>
            <a:fillRect/>
          </a:stretch>
        </p:blipFill>
        <p:spPr>
          <a:xfrm>
            <a:off x="5911940" y="1586557"/>
            <a:ext cx="2303604" cy="1620531"/>
          </a:xfrm>
          <a:prstGeom prst="rect">
            <a:avLst/>
          </a:prstGeom>
        </p:spPr>
      </p:pic>
    </p:spTree>
    <p:extLst>
      <p:ext uri="{BB962C8B-B14F-4D97-AF65-F5344CB8AC3E}">
        <p14:creationId xmlns:p14="http://schemas.microsoft.com/office/powerpoint/2010/main" val="2140730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735721"/>
          </a:xfrm>
        </p:spPr>
        <p:txBody>
          <a:bodyPr/>
          <a:lstStyle/>
          <a:p>
            <a:pPr algn="just"/>
            <a:r>
              <a:rPr lang="en-US" dirty="0"/>
              <a:t>Please note</a:t>
            </a:r>
          </a:p>
        </p:txBody>
      </p:sp>
      <p:sp>
        <p:nvSpPr>
          <p:cNvPr id="3" name="Content Placeholder 2"/>
          <p:cNvSpPr>
            <a:spLocks noGrp="1"/>
          </p:cNvSpPr>
          <p:nvPr>
            <p:ph idx="1"/>
          </p:nvPr>
        </p:nvSpPr>
        <p:spPr>
          <a:xfrm>
            <a:off x="2549435" y="1006276"/>
            <a:ext cx="6376911" cy="2678321"/>
          </a:xfrm>
        </p:spPr>
        <p:txBody>
          <a:bodyPr vert="horz" lIns="68580" tIns="91440" rIns="68580" bIns="34290" rtlCol="0">
            <a:noAutofit/>
          </a:bodyPr>
          <a:lstStyle/>
          <a:p>
            <a:r>
              <a:rPr lang="en-US" sz="1200" dirty="0"/>
              <a:t>IBM’s statements regarding its plans, directions, and intent are subject to change or withdrawal without notice and at IBM’s sole discretion. </a:t>
            </a:r>
          </a:p>
          <a:p>
            <a:r>
              <a:rPr lang="en-US" sz="1200" dirty="0"/>
              <a:t>Information regarding potential future products is intended to outline our general product direction and it should not be relied on in making a purchasing decision.</a:t>
            </a:r>
          </a:p>
          <a:p>
            <a:r>
              <a:rPr lang="en-US" sz="1200" dirty="0"/>
              <a:t>The information mentioned regarding potential future products is not a commitment, promise, or legal obligation to deliver any material, code or functionality. Information about potential future products may not be incorporated into any contract.</a:t>
            </a:r>
          </a:p>
          <a:p>
            <a:r>
              <a:rPr lang="en-US" sz="1200" dirty="0"/>
              <a:t>The development, release, and timing of any future features or functionality described for our products remains at our sole discretion.</a:t>
            </a:r>
          </a:p>
          <a:p>
            <a:r>
              <a:rPr lang="en-US" sz="1200" dirty="0"/>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p:txBody>
      </p:sp>
      <p:sp>
        <p:nvSpPr>
          <p:cNvPr id="6" name="Slide Number Placeholder 5"/>
          <p:cNvSpPr>
            <a:spLocks noGrp="1"/>
          </p:cNvSpPr>
          <p:nvPr>
            <p:ph type="sldNum" sz="quarter" idx="12"/>
          </p:nvPr>
        </p:nvSpPr>
        <p:spPr/>
        <p:txBody>
          <a:bodyPr/>
          <a:lstStyle/>
          <a:p>
            <a:fld id="{E4DBDE34-E9B5-E04F-B662-69720E4BCB53}" type="slidenum">
              <a:rPr lang="en-US" smtClean="0"/>
              <a:pPr/>
              <a:t>2</a:t>
            </a:fld>
            <a:endParaRPr lang="en-US" dirty="0"/>
          </a:p>
        </p:txBody>
      </p:sp>
      <p:sp>
        <p:nvSpPr>
          <p:cNvPr id="4" name="Footer Placeholder 3">
            <a:extLst>
              <a:ext uri="{FF2B5EF4-FFF2-40B4-BE49-F238E27FC236}">
                <a16:creationId xmlns:a16="http://schemas.microsoft.com/office/drawing/2014/main" id="{06BC452D-F1F2-6246-95B7-954FA6764DB9}"/>
              </a:ext>
            </a:extLst>
          </p:cNvPr>
          <p:cNvSpPr>
            <a:spLocks noGrp="1"/>
          </p:cNvSpPr>
          <p:nvPr>
            <p:ph type="ftr" sz="quarter" idx="11"/>
          </p:nvPr>
        </p:nvSpPr>
        <p:spPr/>
        <p:txBody>
          <a:bodyPr/>
          <a:lstStyle/>
          <a:p>
            <a:r>
              <a:rPr lang="en-US" dirty="0"/>
              <a:t>© 2018 IBM Corporation</a:t>
            </a:r>
          </a:p>
        </p:txBody>
      </p:sp>
    </p:spTree>
    <p:extLst>
      <p:ext uri="{BB962C8B-B14F-4D97-AF65-F5344CB8AC3E}">
        <p14:creationId xmlns:p14="http://schemas.microsoft.com/office/powerpoint/2010/main" val="1876470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305800" cy="640080"/>
          </a:xfrm>
        </p:spPr>
        <p:txBody>
          <a:bodyPr/>
          <a:lstStyle/>
          <a:p>
            <a:r>
              <a:rPr lang="en-US" dirty="0"/>
              <a:t>Why Microclimate? It’s a differentiating experience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20</a:t>
            </a:fld>
            <a:endParaRPr lang="en-US" dirty="0">
              <a:solidFill>
                <a:srgbClr val="000000"/>
              </a:solidFill>
            </a:endParaRPr>
          </a:p>
        </p:txBody>
      </p:sp>
      <p:sp>
        <p:nvSpPr>
          <p:cNvPr id="20"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pPr/>
              <a:t>20</a:t>
            </a:fld>
            <a:endParaRPr lang="en-US" dirty="0"/>
          </a:p>
        </p:txBody>
      </p:sp>
      <p:sp>
        <p:nvSpPr>
          <p:cNvPr id="22"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solidFill>
                  <a:schemeClr val="tx1"/>
                </a:solidFill>
              </a:rPr>
              <a:pPr/>
              <a:t>20</a:t>
            </a:fld>
            <a:endParaRPr lang="en-US" dirty="0">
              <a:solidFill>
                <a:schemeClr val="tx1"/>
              </a:solidFill>
            </a:endParaRPr>
          </a:p>
        </p:txBody>
      </p:sp>
      <p:graphicFrame>
        <p:nvGraphicFramePr>
          <p:cNvPr id="27" name="Diagram 26">
            <a:extLst>
              <a:ext uri="{FF2B5EF4-FFF2-40B4-BE49-F238E27FC236}">
                <a16:creationId xmlns:a16="http://schemas.microsoft.com/office/drawing/2014/main" id="{55777A68-7BD1-194A-89F6-3560599A9778}"/>
              </a:ext>
            </a:extLst>
          </p:cNvPr>
          <p:cNvGraphicFramePr/>
          <p:nvPr>
            <p:extLst>
              <p:ext uri="{D42A27DB-BD31-4B8C-83A1-F6EECF244321}">
                <p14:modId xmlns:p14="http://schemas.microsoft.com/office/powerpoint/2010/main" val="369703383"/>
              </p:ext>
            </p:extLst>
          </p:nvPr>
        </p:nvGraphicFramePr>
        <p:xfrm>
          <a:off x="426076" y="473715"/>
          <a:ext cx="8158250" cy="4270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3">
            <a:extLst>
              <a:ext uri="{FF2B5EF4-FFF2-40B4-BE49-F238E27FC236}">
                <a16:creationId xmlns:a16="http://schemas.microsoft.com/office/drawing/2014/main" id="{09EC0F81-32B7-9449-BC64-3090C27A2512}"/>
              </a:ext>
            </a:extLst>
          </p:cNvPr>
          <p:cNvSpPr txBox="1">
            <a:spLocks/>
          </p:cNvSpPr>
          <p:nvPr/>
        </p:nvSpPr>
        <p:spPr>
          <a:xfrm>
            <a:off x="153866" y="4984387"/>
            <a:ext cx="4800600" cy="10287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600" dirty="0">
                <a:solidFill>
                  <a:srgbClr val="000000"/>
                </a:solidFill>
              </a:rPr>
              <a:t>IBM Cloud / © 2018 IBM Corporation</a:t>
            </a:r>
            <a:endParaRPr lang="en-US" sz="600" dirty="0">
              <a:solidFill>
                <a:srgbClr val="000000"/>
              </a:solidFill>
            </a:endParaRPr>
          </a:p>
        </p:txBody>
      </p:sp>
    </p:spTree>
    <p:extLst>
      <p:ext uri="{BB962C8B-B14F-4D97-AF65-F5344CB8AC3E}">
        <p14:creationId xmlns:p14="http://schemas.microsoft.com/office/powerpoint/2010/main" val="1695450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D0BE6F14-FF48-0F4F-A8AA-2E3F25371E4A}" type="slidenum">
              <a:rPr lang="en-US" smtClean="0">
                <a:solidFill>
                  <a:srgbClr val="FFFFFF"/>
                </a:solidFill>
              </a:rPr>
              <a:pPr/>
              <a:t>21</a:t>
            </a:fld>
            <a:endParaRPr lang="en-US" dirty="0">
              <a:solidFill>
                <a:srgbClr val="FFFFFF"/>
              </a:solidFill>
            </a:endParaRPr>
          </a:p>
        </p:txBody>
      </p:sp>
      <p:sp>
        <p:nvSpPr>
          <p:cNvPr id="4" name="Title 3"/>
          <p:cNvSpPr>
            <a:spLocks noGrp="1"/>
          </p:cNvSpPr>
          <p:nvPr>
            <p:ph type="title"/>
          </p:nvPr>
        </p:nvSpPr>
        <p:spPr>
          <a:xfrm>
            <a:off x="2011100" y="1925796"/>
            <a:ext cx="5142053" cy="551186"/>
          </a:xfrm>
        </p:spPr>
        <p:txBody>
          <a:bodyPr/>
          <a:lstStyle/>
          <a:p>
            <a:pPr algn="ctr"/>
            <a:r>
              <a:rPr lang="en-US" sz="3200" dirty="0"/>
              <a:t>References and Resources</a:t>
            </a:r>
            <a:br>
              <a:rPr lang="en-US" sz="3200" dirty="0">
                <a:solidFill>
                  <a:schemeClr val="tx1"/>
                </a:solidFill>
              </a:rPr>
            </a:br>
            <a:endParaRPr lang="en-US" sz="3200" dirty="0">
              <a:solidFill>
                <a:schemeClr val="tx1"/>
              </a:solidFill>
            </a:endParaRPr>
          </a:p>
        </p:txBody>
      </p:sp>
      <p:sp>
        <p:nvSpPr>
          <p:cNvPr id="3" name="Footer Placeholder 2">
            <a:extLst>
              <a:ext uri="{FF2B5EF4-FFF2-40B4-BE49-F238E27FC236}">
                <a16:creationId xmlns:a16="http://schemas.microsoft.com/office/drawing/2014/main" id="{16001D28-8DFD-B94A-8391-A9B6FA11C0A6}"/>
              </a:ext>
            </a:extLst>
          </p:cNvPr>
          <p:cNvSpPr>
            <a:spLocks noGrp="1"/>
          </p:cNvSpPr>
          <p:nvPr>
            <p:ph type="ftr" sz="quarter" idx="10"/>
          </p:nvPr>
        </p:nvSpPr>
        <p:spPr/>
        <p:txBody>
          <a:bodyPr/>
          <a:lstStyle/>
          <a:p>
            <a:r>
              <a:rPr lang="en-US" dirty="0"/>
              <a:t>© 2018 IBM Corporation</a:t>
            </a:r>
          </a:p>
        </p:txBody>
      </p:sp>
    </p:spTree>
    <p:extLst>
      <p:ext uri="{BB962C8B-B14F-4D97-AF65-F5344CB8AC3E}">
        <p14:creationId xmlns:p14="http://schemas.microsoft.com/office/powerpoint/2010/main" val="1171003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22</a:t>
            </a:fld>
            <a:endParaRPr lang="en-US" dirty="0">
              <a:solidFill>
                <a:srgbClr val="000000"/>
              </a:solidFill>
            </a:endParaRPr>
          </a:p>
        </p:txBody>
      </p:sp>
      <p:sp>
        <p:nvSpPr>
          <p:cNvPr id="20"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pPr/>
              <a:t>22</a:t>
            </a:fld>
            <a:endParaRPr lang="en-US" dirty="0"/>
          </a:p>
        </p:txBody>
      </p:sp>
      <p:sp>
        <p:nvSpPr>
          <p:cNvPr id="22"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solidFill>
                  <a:schemeClr val="tx1"/>
                </a:solidFill>
              </a:rPr>
              <a:pPr/>
              <a:t>22</a:t>
            </a:fld>
            <a:endParaRPr lang="en-US" dirty="0">
              <a:solidFill>
                <a:schemeClr val="tx1"/>
              </a:solidFill>
            </a:endParaRPr>
          </a:p>
        </p:txBody>
      </p:sp>
      <p:sp>
        <p:nvSpPr>
          <p:cNvPr id="14" name="Title 1"/>
          <p:cNvSpPr>
            <a:spLocks noGrp="1"/>
          </p:cNvSpPr>
          <p:nvPr>
            <p:ph type="title"/>
          </p:nvPr>
        </p:nvSpPr>
        <p:spPr>
          <a:xfrm>
            <a:off x="228600" y="209688"/>
            <a:ext cx="6400800" cy="640080"/>
          </a:xfrm>
        </p:spPr>
        <p:txBody>
          <a:bodyPr/>
          <a:lstStyle/>
          <a:p>
            <a:r>
              <a:rPr lang="en-US" dirty="0"/>
              <a:t>Digital Assets</a:t>
            </a:r>
          </a:p>
        </p:txBody>
      </p:sp>
      <p:sp>
        <p:nvSpPr>
          <p:cNvPr id="16" name="Footer Placeholder 3">
            <a:extLst>
              <a:ext uri="{FF2B5EF4-FFF2-40B4-BE49-F238E27FC236}">
                <a16:creationId xmlns:a16="http://schemas.microsoft.com/office/drawing/2014/main" id="{09EC0F81-32B7-9449-BC64-3090C27A2512}"/>
              </a:ext>
            </a:extLst>
          </p:cNvPr>
          <p:cNvSpPr txBox="1">
            <a:spLocks/>
          </p:cNvSpPr>
          <p:nvPr/>
        </p:nvSpPr>
        <p:spPr>
          <a:xfrm>
            <a:off x="153866" y="4984387"/>
            <a:ext cx="4800600" cy="10287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600" dirty="0">
                <a:solidFill>
                  <a:srgbClr val="000000"/>
                </a:solidFill>
              </a:rPr>
              <a:t>IBM Cloud / © 2018 IBM Corporation</a:t>
            </a:r>
            <a:endParaRPr lang="en-US" sz="600" dirty="0">
              <a:solidFill>
                <a:srgbClr val="000000"/>
              </a:solidFill>
            </a:endParaRPr>
          </a:p>
        </p:txBody>
      </p:sp>
      <p:sp>
        <p:nvSpPr>
          <p:cNvPr id="27" name="Rectangle 26">
            <a:hlinkClick r:id="rId3"/>
          </p:cNvPr>
          <p:cNvSpPr/>
          <p:nvPr/>
        </p:nvSpPr>
        <p:spPr>
          <a:xfrm>
            <a:off x="264644" y="2101649"/>
            <a:ext cx="2366353" cy="338554"/>
          </a:xfrm>
          <a:prstGeom prst="rect">
            <a:avLst/>
          </a:prstGeom>
          <a:noFill/>
        </p:spPr>
        <p:txBody>
          <a:bodyPr wrap="none">
            <a:spAutoFit/>
          </a:bodyPr>
          <a:lstStyle/>
          <a:p>
            <a:pPr lvl="0" algn="ctr" defTabSz="457200">
              <a:spcBef>
                <a:spcPts val="1100"/>
              </a:spcBef>
            </a:pPr>
            <a:r>
              <a:rPr lang="en-US" sz="1600" dirty="0"/>
              <a:t>http://ibm.biz/dev2ops </a:t>
            </a:r>
            <a:endParaRPr lang="en-US" sz="1600" dirty="0">
              <a:ea typeface="Arial" charset="0"/>
              <a:cs typeface="Arial" charset="0"/>
            </a:endParaRPr>
          </a:p>
        </p:txBody>
      </p:sp>
      <p:sp>
        <p:nvSpPr>
          <p:cNvPr id="28" name="Rectangle 27"/>
          <p:cNvSpPr/>
          <p:nvPr/>
        </p:nvSpPr>
        <p:spPr>
          <a:xfrm>
            <a:off x="-202649" y="606718"/>
            <a:ext cx="2833646" cy="725840"/>
          </a:xfrm>
          <a:prstGeom prst="rect">
            <a:avLst/>
          </a:prstGeom>
        </p:spPr>
        <p:txBody>
          <a:bodyPr wrap="square">
            <a:spAutoFit/>
          </a:bodyPr>
          <a:lstStyle/>
          <a:p>
            <a:pPr lvl="0" algn="ctr" defTabSz="457200">
              <a:spcBef>
                <a:spcPts val="1100"/>
              </a:spcBef>
            </a:pPr>
            <a:r>
              <a:rPr lang="en-US" sz="1600" b="1" dirty="0">
                <a:ea typeface="Arial" charset="0"/>
                <a:cs typeface="Arial" charset="0"/>
              </a:rPr>
              <a:t>Home Page</a:t>
            </a:r>
          </a:p>
          <a:p>
            <a:pPr lvl="0" algn="ctr" defTabSz="457200">
              <a:spcBef>
                <a:spcPts val="1100"/>
              </a:spcBef>
            </a:pPr>
            <a:endParaRPr lang="en-US" sz="1600" b="1" dirty="0">
              <a:ea typeface="Arial" charset="0"/>
              <a:cs typeface="Arial" charset="0"/>
            </a:endParaRPr>
          </a:p>
        </p:txBody>
      </p:sp>
      <p:sp>
        <p:nvSpPr>
          <p:cNvPr id="30" name="TextBox 29"/>
          <p:cNvSpPr txBox="1"/>
          <p:nvPr/>
        </p:nvSpPr>
        <p:spPr>
          <a:xfrm>
            <a:off x="228600" y="942357"/>
            <a:ext cx="2830159" cy="1328569"/>
          </a:xfrm>
          <a:prstGeom prst="rect">
            <a:avLst/>
          </a:prstGeom>
          <a:noFill/>
        </p:spPr>
        <p:txBody>
          <a:bodyPr wrap="square" rtlCol="0">
            <a:spAutoFit/>
          </a:bodyPr>
          <a:lstStyle/>
          <a:p>
            <a:pPr marL="285750" lvl="0" indent="-285750" defTabSz="457200">
              <a:spcBef>
                <a:spcPts val="1100"/>
              </a:spcBef>
              <a:buFont typeface="Arial" charset="0"/>
              <a:buChar char="•"/>
            </a:pPr>
            <a:r>
              <a:rPr lang="en-US" sz="1600" dirty="0">
                <a:ea typeface="Arial" charset="0"/>
                <a:cs typeface="Arial" charset="0"/>
              </a:rPr>
              <a:t>Microclimate overview</a:t>
            </a:r>
          </a:p>
          <a:p>
            <a:pPr marL="285750" lvl="0" indent="-285750" defTabSz="457200">
              <a:spcBef>
                <a:spcPts val="1100"/>
              </a:spcBef>
              <a:buFont typeface="Arial" charset="0"/>
              <a:buChar char="•"/>
            </a:pPr>
            <a:r>
              <a:rPr lang="en-US" sz="1600" dirty="0">
                <a:ea typeface="Arial" charset="0"/>
                <a:cs typeface="Arial" charset="0"/>
              </a:rPr>
              <a:t>Intro videos</a:t>
            </a:r>
          </a:p>
          <a:p>
            <a:pPr marL="285750" lvl="0" indent="-285750" defTabSz="457200">
              <a:spcBef>
                <a:spcPts val="1100"/>
              </a:spcBef>
              <a:buFont typeface="Arial" charset="0"/>
              <a:buChar char="•"/>
            </a:pPr>
            <a:r>
              <a:rPr lang="en-US" sz="1600" dirty="0">
                <a:ea typeface="Arial" charset="0"/>
                <a:cs typeface="Arial" charset="0"/>
              </a:rPr>
              <a:t>Documentation</a:t>
            </a:r>
          </a:p>
          <a:p>
            <a:endParaRPr lang="en-US" sz="1400" dirty="0"/>
          </a:p>
        </p:txBody>
      </p:sp>
      <p:pic>
        <p:nvPicPr>
          <p:cNvPr id="2" name="Picture 1">
            <a:extLst>
              <a:ext uri="{FF2B5EF4-FFF2-40B4-BE49-F238E27FC236}">
                <a16:creationId xmlns:a16="http://schemas.microsoft.com/office/drawing/2014/main" id="{A4235288-A3CC-4A96-B03B-CA4522E60787}"/>
              </a:ext>
            </a:extLst>
          </p:cNvPr>
          <p:cNvPicPr>
            <a:picLocks noChangeAspect="1"/>
          </p:cNvPicPr>
          <p:nvPr/>
        </p:nvPicPr>
        <p:blipFill>
          <a:blip r:embed="rId4"/>
          <a:stretch>
            <a:fillRect/>
          </a:stretch>
        </p:blipFill>
        <p:spPr>
          <a:xfrm>
            <a:off x="3711388" y="179673"/>
            <a:ext cx="5204012" cy="2587073"/>
          </a:xfrm>
          <a:prstGeom prst="rect">
            <a:avLst/>
          </a:prstGeom>
        </p:spPr>
      </p:pic>
      <p:pic>
        <p:nvPicPr>
          <p:cNvPr id="4" name="Picture 3">
            <a:extLst>
              <a:ext uri="{FF2B5EF4-FFF2-40B4-BE49-F238E27FC236}">
                <a16:creationId xmlns:a16="http://schemas.microsoft.com/office/drawing/2014/main" id="{6BC7FBA2-3F6C-48EF-AB28-BB6D9CD5840E}"/>
              </a:ext>
            </a:extLst>
          </p:cNvPr>
          <p:cNvPicPr>
            <a:picLocks noChangeAspect="1"/>
          </p:cNvPicPr>
          <p:nvPr/>
        </p:nvPicPr>
        <p:blipFill>
          <a:blip r:embed="rId5"/>
          <a:stretch>
            <a:fillRect/>
          </a:stretch>
        </p:blipFill>
        <p:spPr>
          <a:xfrm>
            <a:off x="3711388" y="2840638"/>
            <a:ext cx="5204012" cy="2246619"/>
          </a:xfrm>
          <a:prstGeom prst="rect">
            <a:avLst/>
          </a:prstGeom>
        </p:spPr>
      </p:pic>
      <p:sp>
        <p:nvSpPr>
          <p:cNvPr id="37" name="Rectangle 36">
            <a:extLst>
              <a:ext uri="{FF2B5EF4-FFF2-40B4-BE49-F238E27FC236}">
                <a16:creationId xmlns:a16="http://schemas.microsoft.com/office/drawing/2014/main" id="{C173E67A-5144-4A9A-9D83-A9B3309A2198}"/>
              </a:ext>
            </a:extLst>
          </p:cNvPr>
          <p:cNvSpPr/>
          <p:nvPr/>
        </p:nvSpPr>
        <p:spPr>
          <a:xfrm>
            <a:off x="-119229" y="2569234"/>
            <a:ext cx="2833646" cy="725840"/>
          </a:xfrm>
          <a:prstGeom prst="rect">
            <a:avLst/>
          </a:prstGeom>
        </p:spPr>
        <p:txBody>
          <a:bodyPr wrap="square">
            <a:spAutoFit/>
          </a:bodyPr>
          <a:lstStyle/>
          <a:p>
            <a:pPr lvl="0" algn="ctr" defTabSz="457200">
              <a:spcBef>
                <a:spcPts val="1100"/>
              </a:spcBef>
            </a:pPr>
            <a:r>
              <a:rPr lang="en-US" sz="1600" b="1" dirty="0">
                <a:ea typeface="Arial" charset="0"/>
                <a:cs typeface="Arial" charset="0"/>
              </a:rPr>
              <a:t>Rogue Cloud Game</a:t>
            </a:r>
          </a:p>
          <a:p>
            <a:pPr lvl="0" algn="ctr" defTabSz="457200">
              <a:spcBef>
                <a:spcPts val="1100"/>
              </a:spcBef>
            </a:pPr>
            <a:endParaRPr lang="en-US" sz="1600" b="1" dirty="0">
              <a:ea typeface="Arial" charset="0"/>
              <a:cs typeface="Arial" charset="0"/>
            </a:endParaRPr>
          </a:p>
        </p:txBody>
      </p:sp>
      <p:sp>
        <p:nvSpPr>
          <p:cNvPr id="38" name="TextBox 37">
            <a:extLst>
              <a:ext uri="{FF2B5EF4-FFF2-40B4-BE49-F238E27FC236}">
                <a16:creationId xmlns:a16="http://schemas.microsoft.com/office/drawing/2014/main" id="{09B3EA7B-ACBE-4227-9A67-D429CD94B787}"/>
              </a:ext>
            </a:extLst>
          </p:cNvPr>
          <p:cNvSpPr txBox="1"/>
          <p:nvPr/>
        </p:nvSpPr>
        <p:spPr>
          <a:xfrm>
            <a:off x="264644" y="2889484"/>
            <a:ext cx="3208539" cy="1574790"/>
          </a:xfrm>
          <a:prstGeom prst="rect">
            <a:avLst/>
          </a:prstGeom>
          <a:noFill/>
        </p:spPr>
        <p:txBody>
          <a:bodyPr wrap="square" rtlCol="0">
            <a:spAutoFit/>
          </a:bodyPr>
          <a:lstStyle/>
          <a:p>
            <a:pPr marL="285750" lvl="0" indent="-285750" defTabSz="457200">
              <a:spcBef>
                <a:spcPts val="1100"/>
              </a:spcBef>
              <a:buFont typeface="Arial" charset="0"/>
              <a:buChar char="•"/>
            </a:pPr>
            <a:r>
              <a:rPr lang="en-US" sz="1600" dirty="0">
                <a:ea typeface="Arial" charset="0"/>
                <a:cs typeface="Arial" charset="0"/>
              </a:rPr>
              <a:t>Rogue Cloud overview</a:t>
            </a:r>
          </a:p>
          <a:p>
            <a:pPr marL="285750" lvl="0" indent="-285750" defTabSz="457200">
              <a:spcBef>
                <a:spcPts val="1100"/>
              </a:spcBef>
              <a:buFont typeface="Arial" charset="0"/>
              <a:buChar char="•"/>
            </a:pPr>
            <a:r>
              <a:rPr lang="en-US" sz="1600" dirty="0">
                <a:ea typeface="Arial" charset="0"/>
                <a:cs typeface="Arial" charset="0"/>
              </a:rPr>
              <a:t>Introduces Microclimate through a game  experience</a:t>
            </a:r>
          </a:p>
          <a:p>
            <a:pPr marL="285750" lvl="0" indent="-285750" defTabSz="457200">
              <a:spcBef>
                <a:spcPts val="1100"/>
              </a:spcBef>
              <a:buFont typeface="Arial" charset="0"/>
              <a:buChar char="•"/>
            </a:pPr>
            <a:r>
              <a:rPr lang="en-US" sz="1600" dirty="0">
                <a:ea typeface="Arial" charset="0"/>
                <a:cs typeface="Arial" charset="0"/>
              </a:rPr>
              <a:t>Documentation</a:t>
            </a:r>
          </a:p>
          <a:p>
            <a:endParaRPr lang="en-US" sz="1400" dirty="0"/>
          </a:p>
        </p:txBody>
      </p:sp>
      <p:sp>
        <p:nvSpPr>
          <p:cNvPr id="40" name="Rectangle 39">
            <a:extLst>
              <a:ext uri="{FF2B5EF4-FFF2-40B4-BE49-F238E27FC236}">
                <a16:creationId xmlns:a16="http://schemas.microsoft.com/office/drawing/2014/main" id="{49A7469D-7F12-4264-B04D-C9E8B85A6EED}"/>
              </a:ext>
            </a:extLst>
          </p:cNvPr>
          <p:cNvSpPr/>
          <p:nvPr/>
        </p:nvSpPr>
        <p:spPr>
          <a:xfrm>
            <a:off x="877742" y="4396190"/>
            <a:ext cx="2833646" cy="338554"/>
          </a:xfrm>
          <a:prstGeom prst="rect">
            <a:avLst/>
          </a:prstGeom>
        </p:spPr>
        <p:txBody>
          <a:bodyPr wrap="square">
            <a:spAutoFit/>
          </a:bodyPr>
          <a:lstStyle/>
          <a:p>
            <a:pPr lvl="0" algn="ctr" defTabSz="457200">
              <a:spcBef>
                <a:spcPts val="1100"/>
              </a:spcBef>
            </a:pPr>
            <a:r>
              <a:rPr lang="en-US" sz="1600" b="1" dirty="0">
                <a:ea typeface="Arial" charset="0"/>
                <a:cs typeface="Arial" charset="0"/>
                <a:hlinkClick r:id="rId6"/>
              </a:rPr>
              <a:t>External Slack Channel</a:t>
            </a:r>
            <a:endParaRPr lang="en-US" sz="1600" b="1" dirty="0">
              <a:ea typeface="Arial" charset="0"/>
              <a:cs typeface="Arial" charset="0"/>
            </a:endParaRPr>
          </a:p>
        </p:txBody>
      </p:sp>
      <p:pic>
        <p:nvPicPr>
          <p:cNvPr id="7" name="Picture 6">
            <a:extLst>
              <a:ext uri="{FF2B5EF4-FFF2-40B4-BE49-F238E27FC236}">
                <a16:creationId xmlns:a16="http://schemas.microsoft.com/office/drawing/2014/main" id="{28887AB3-DB03-4672-A822-F9FCBCB3AAD2}"/>
              </a:ext>
            </a:extLst>
          </p:cNvPr>
          <p:cNvPicPr>
            <a:picLocks noChangeAspect="1"/>
          </p:cNvPicPr>
          <p:nvPr/>
        </p:nvPicPr>
        <p:blipFill>
          <a:blip r:embed="rId7"/>
          <a:stretch>
            <a:fillRect/>
          </a:stretch>
        </p:blipFill>
        <p:spPr>
          <a:xfrm>
            <a:off x="264644" y="4365486"/>
            <a:ext cx="770758" cy="292550"/>
          </a:xfrm>
          <a:prstGeom prst="rect">
            <a:avLst/>
          </a:prstGeom>
        </p:spPr>
      </p:pic>
    </p:spTree>
    <p:extLst>
      <p:ext uri="{BB962C8B-B14F-4D97-AF65-F5344CB8AC3E}">
        <p14:creationId xmlns:p14="http://schemas.microsoft.com/office/powerpoint/2010/main" val="2066161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Notices and disclaimers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23</a:t>
            </a:fld>
            <a:endParaRPr lang="en-US" dirty="0">
              <a:solidFill>
                <a:srgbClr val="FFFFFF"/>
              </a:solidFill>
            </a:endParaRPr>
          </a:p>
        </p:txBody>
      </p:sp>
      <p:sp>
        <p:nvSpPr>
          <p:cNvPr id="4" name="Footer Placeholder 3"/>
          <p:cNvSpPr>
            <a:spLocks noGrp="1"/>
          </p:cNvSpPr>
          <p:nvPr>
            <p:ph type="ftr" sz="quarter" idx="4294967295"/>
          </p:nvPr>
        </p:nvSpPr>
        <p:spPr>
          <a:xfrm>
            <a:off x="228600" y="4826480"/>
            <a:ext cx="6400800" cy="137160"/>
          </a:xfrm>
        </p:spPr>
        <p:txBody>
          <a:bodyPr/>
          <a:lstStyle/>
          <a:p>
            <a:r>
              <a:rPr lang="en-US" sz="800" dirty="0">
                <a:solidFill>
                  <a:srgbClr val="FFFFFF"/>
                </a:solidFill>
              </a:rPr>
              <a:t>© 2018 IBM Corporation</a:t>
            </a:r>
          </a:p>
        </p:txBody>
      </p:sp>
      <p:sp>
        <p:nvSpPr>
          <p:cNvPr id="5" name="Content Placeholder 4"/>
          <p:cNvSpPr>
            <a:spLocks noGrp="1"/>
          </p:cNvSpPr>
          <p:nvPr>
            <p:ph type="body" sz="quarter" idx="12"/>
          </p:nvPr>
        </p:nvSpPr>
        <p:spPr/>
        <p:txBody>
          <a:bodyPr/>
          <a:lstStyle/>
          <a:p>
            <a:r>
              <a:rPr lang="en-US" sz="1000" dirty="0"/>
              <a:t>© 2018  International Business Machines Corporation.  No part of this document may be reproduced or transmitted in any form without written permission from IBM.</a:t>
            </a:r>
          </a:p>
          <a:p>
            <a:r>
              <a:rPr lang="en-US" sz="1000" b="1" dirty="0"/>
              <a:t>U.S. Government Users Restricted Rights — use, duplication or disclosure restricted by GSA ADP Schedule Contract with IBM.</a:t>
            </a:r>
            <a:endParaRPr lang="en-US" sz="1000" dirty="0"/>
          </a:p>
          <a:p>
            <a:r>
              <a:rPr lang="en-US" sz="1000" dirty="0"/>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a:t>
            </a:r>
            <a:r>
              <a:rPr lang="en-US" sz="1000" b="1" dirty="0"/>
              <a:t>This document is distributed “as is” without any warranty, either express or implied. In no event, shall IBM be liable for any damage arising from the use of this information, including but not limited to, loss of data, business interruption, loss of profit or loss of opportunity. </a:t>
            </a:r>
            <a:r>
              <a:rPr lang="en-US" sz="1000" dirty="0"/>
              <a:t>IBM products and services are warranted per the terms and conditions of the agreements under which they are provided.</a:t>
            </a:r>
          </a:p>
          <a:p>
            <a:r>
              <a:rPr lang="en-US" sz="1000" dirty="0"/>
              <a:t>IBM products are manufactured from new parts or new and used parts. </a:t>
            </a:r>
            <a:br>
              <a:rPr lang="en-US" sz="1000" dirty="0"/>
            </a:br>
            <a:r>
              <a:rPr lang="en-US" sz="1000" dirty="0"/>
              <a:t>In some cases, a product may not be new and may have been previously installed. Regardless, our warranty terms apply.”</a:t>
            </a:r>
          </a:p>
          <a:p>
            <a:r>
              <a:rPr lang="en-US" sz="1000" b="1" dirty="0"/>
              <a:t>Any statements regarding IBM's future direction, intent or product plans are subject to change or withdrawal without notice.</a:t>
            </a:r>
            <a:endParaRPr lang="en-US" sz="1000" dirty="0"/>
          </a:p>
          <a:p>
            <a:endParaRPr lang="en-US" sz="1000" dirty="0"/>
          </a:p>
        </p:txBody>
      </p:sp>
      <p:sp>
        <p:nvSpPr>
          <p:cNvPr id="6" name="Content Placeholder 5"/>
          <p:cNvSpPr>
            <a:spLocks noGrp="1"/>
          </p:cNvSpPr>
          <p:nvPr>
            <p:ph type="body" sz="quarter" idx="13"/>
          </p:nvPr>
        </p:nvSpPr>
        <p:spPr/>
        <p:txBody>
          <a:bodyPr/>
          <a:lstStyle/>
          <a:p>
            <a:r>
              <a:rPr lang="en-US" sz="1000" dirty="0"/>
              <a:t>Performance  data contained herein was generally obtained in a controlled, isolated environments. Customer examples are presented as illustrations of how those</a:t>
            </a:r>
          </a:p>
          <a:p>
            <a:r>
              <a:rPr lang="en-US" sz="1000" dirty="0"/>
              <a:t>customers have used IBM products and the results they may have achieved. Actual performance, cost, savings or other results in other operating environments may vary. </a:t>
            </a:r>
          </a:p>
          <a:p>
            <a:r>
              <a:rPr lang="en-US" sz="1000" dirty="0"/>
              <a:t>References in this document to IBM products, programs, or services does not imply that IBM intends to make such products, programs or services available in all countries in which IBM operates or does business. </a:t>
            </a:r>
          </a:p>
          <a:p>
            <a:r>
              <a:rPr lang="en-US" sz="1000" dirty="0"/>
              <a:t>Workshops, sessions and associated materials may have been prepared by independent session speakers, and do not necessarily reflect the views of IBM. All materials and discussions are provided for informational purposes only, and are neither intended to, nor shall constitute legal or other guidance or advice to any individual participant or their specific situation.</a:t>
            </a:r>
          </a:p>
          <a:p>
            <a:r>
              <a:rPr lang="en-US" sz="1000" dirty="0"/>
              <a:t>It is the customer’s responsibility to insure its own compliance with legal requirements and to obtain advice of competent legal counsel as to the identification and interpretation of any relevant laws and regulatory requirements that may affect the customer’s business and any actions the customer may need to take to comply with such laws. IBM does not provide legal advice or represent or warrant that its services or products will ensure that the customer follows any law.</a:t>
            </a:r>
          </a:p>
        </p:txBody>
      </p:sp>
    </p:spTree>
    <p:extLst>
      <p:ext uri="{BB962C8B-B14F-4D97-AF65-F5344CB8AC3E}">
        <p14:creationId xmlns:p14="http://schemas.microsoft.com/office/powerpoint/2010/main" val="2581893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Notices and disclaimers</a:t>
            </a:r>
            <a:br>
              <a:rPr lang="en-US" dirty="0"/>
            </a:br>
            <a:r>
              <a:rPr lang="en-US" dirty="0"/>
              <a:t>continued</a:t>
            </a:r>
            <a:br>
              <a:rPr lang="en-US" dirty="0"/>
            </a:b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24</a:t>
            </a:fld>
            <a:endParaRPr lang="en-US" dirty="0">
              <a:solidFill>
                <a:srgbClr val="FFFFFF"/>
              </a:solidFill>
            </a:endParaRPr>
          </a:p>
        </p:txBody>
      </p:sp>
      <p:sp>
        <p:nvSpPr>
          <p:cNvPr id="4" name="Footer Placeholder 3"/>
          <p:cNvSpPr>
            <a:spLocks noGrp="1"/>
          </p:cNvSpPr>
          <p:nvPr>
            <p:ph type="ftr" sz="quarter" idx="4294967295"/>
          </p:nvPr>
        </p:nvSpPr>
        <p:spPr>
          <a:xfrm>
            <a:off x="228600" y="4826480"/>
            <a:ext cx="6400800" cy="137160"/>
          </a:xfrm>
        </p:spPr>
        <p:txBody>
          <a:bodyPr/>
          <a:lstStyle/>
          <a:p>
            <a:r>
              <a:rPr lang="en-US" dirty="0">
                <a:solidFill>
                  <a:srgbClr val="FFFFFF"/>
                </a:solidFill>
              </a:rPr>
              <a:t>© 2018 IBM Corporation</a:t>
            </a:r>
          </a:p>
        </p:txBody>
      </p:sp>
      <p:sp>
        <p:nvSpPr>
          <p:cNvPr id="5" name="Content Placeholder 4"/>
          <p:cNvSpPr>
            <a:spLocks noGrp="1"/>
          </p:cNvSpPr>
          <p:nvPr>
            <p:ph type="body" sz="quarter" idx="12"/>
          </p:nvPr>
        </p:nvSpPr>
        <p:spPr/>
        <p:txBody>
          <a:bodyPr/>
          <a:lstStyle/>
          <a:p>
            <a:r>
              <a:rPr lang="en-US" sz="1000" dirty="0"/>
              <a:t>Information concerning non-IBM products was obtained from the suppliers of those products, their published announcements or other publicly available sources. IBM has not tested those products about this publication and cannot confirm the accuracy of performance, compatibility or any other claims related to non-IBM products. Questions on the capabilities of non-IBM products should be addressed to the suppliers of those products. IBM does not warrant the quality of any third-party products, or the ability of any such third-party products to interoperate with IBM’s products. </a:t>
            </a:r>
            <a:r>
              <a:rPr lang="en-US" sz="1000" b="1" dirty="0"/>
              <a:t>IBM expressly disclaims all warranties, expressed or implied, including but not limited to, the implied warranties of merchantability and fitness for a purpose.</a:t>
            </a:r>
            <a:endParaRPr lang="en-US" sz="1000" dirty="0"/>
          </a:p>
          <a:p>
            <a:r>
              <a:rPr lang="en-US" sz="1000" dirty="0"/>
              <a:t>The provision of the information contained herein is not intended to, and does not, grant any right or license under any IBM patents, copyrights, trademarks or other intellectual property right.</a:t>
            </a:r>
          </a:p>
        </p:txBody>
      </p:sp>
      <p:sp>
        <p:nvSpPr>
          <p:cNvPr id="6" name="Content Placeholder 5"/>
          <p:cNvSpPr>
            <a:spLocks noGrp="1"/>
          </p:cNvSpPr>
          <p:nvPr>
            <p:ph type="body" sz="quarter" idx="13"/>
          </p:nvPr>
        </p:nvSpPr>
        <p:spPr/>
        <p:txBody>
          <a:bodyPr/>
          <a:lstStyle/>
          <a:p>
            <a:r>
              <a:rPr lang="en-US" sz="1000" dirty="0"/>
              <a:t>IBM, the IBM logo, ibm.com and [names of other referenced IBM products and services used in the presentation]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a:t>
            </a:r>
            <a:r>
              <a:rPr lang="en-US" sz="1000" u="sng" dirty="0">
                <a:hlinkClick r:id="rId3"/>
              </a:rPr>
              <a:t>: www.ibm.com/legal/copytrade.shtml</a:t>
            </a:r>
            <a:r>
              <a:rPr lang="en-US" sz="1000" dirty="0"/>
              <a:t>.</a:t>
            </a:r>
          </a:p>
          <a:p>
            <a:endParaRPr lang="en-US" altLang="en-US" sz="1000" dirty="0">
              <a:latin typeface="IBM Plex Sans Regular" charset="0"/>
            </a:endParaRPr>
          </a:p>
        </p:txBody>
      </p:sp>
    </p:spTree>
    <p:extLst>
      <p:ext uri="{BB962C8B-B14F-4D97-AF65-F5344CB8AC3E}">
        <p14:creationId xmlns:p14="http://schemas.microsoft.com/office/powerpoint/2010/main" val="698284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25</a:t>
            </a:fld>
            <a:endParaRPr lang="en-US" dirty="0"/>
          </a:p>
        </p:txBody>
      </p:sp>
      <p:sp>
        <p:nvSpPr>
          <p:cNvPr id="5" name="Footer Placeholder 6"/>
          <p:cNvSpPr>
            <a:spLocks noGrp="1"/>
          </p:cNvSpPr>
          <p:nvPr>
            <p:ph type="ftr" sz="quarter" idx="11"/>
          </p:nvPr>
        </p:nvSpPr>
        <p:spPr>
          <a:xfrm>
            <a:off x="228600" y="4826480"/>
            <a:ext cx="6400800" cy="137160"/>
          </a:xfrm>
        </p:spPr>
        <p:txBody>
          <a:bodyPr/>
          <a:lstStyle/>
          <a:p>
            <a:r>
              <a:rPr lang="de-DE" dirty="0"/>
              <a:t>© 2018 IBM Corporation</a:t>
            </a:r>
            <a:endParaRPr lang="en-US" dirty="0"/>
          </a:p>
        </p:txBody>
      </p:sp>
    </p:spTree>
    <p:extLst>
      <p:ext uri="{BB962C8B-B14F-4D97-AF65-F5344CB8AC3E}">
        <p14:creationId xmlns:p14="http://schemas.microsoft.com/office/powerpoint/2010/main" val="413377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4695"/>
            <a:ext cx="8454358" cy="771882"/>
          </a:xfrm>
        </p:spPr>
        <p:txBody>
          <a:bodyPr/>
          <a:lstStyle/>
          <a:p>
            <a:r>
              <a:rPr lang="en-US" dirty="0"/>
              <a:t>The cloud has evolved as the technology for transformation</a:t>
            </a:r>
          </a:p>
        </p:txBody>
      </p:sp>
      <p:sp>
        <p:nvSpPr>
          <p:cNvPr id="3" name="Slide Number Placeholder 2"/>
          <p:cNvSpPr>
            <a:spLocks noGrp="1"/>
          </p:cNvSpPr>
          <p:nvPr>
            <p:ph type="sldNum" sz="quarter" idx="10"/>
          </p:nvPr>
        </p:nvSpPr>
        <p:spPr/>
        <p:txBody>
          <a:bodyPr/>
          <a:lstStyle/>
          <a:p>
            <a:fld id="{D0BE6F14-FF48-0F4F-A8AA-2E3F25371E4A}" type="slidenum">
              <a:rPr lang="en-US" smtClean="0"/>
              <a:pPr/>
              <a:t>3</a:t>
            </a:fld>
            <a:endParaRPr lang="en-US" dirty="0"/>
          </a:p>
        </p:txBody>
      </p:sp>
      <p:sp>
        <p:nvSpPr>
          <p:cNvPr id="18" name="Rectangle 17"/>
          <p:cNvSpPr/>
          <p:nvPr/>
        </p:nvSpPr>
        <p:spPr>
          <a:xfrm>
            <a:off x="5698826" y="1298773"/>
            <a:ext cx="2768873" cy="2880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kern="0" dirty="0">
                <a:solidFill>
                  <a:sysClr val="windowText" lastClr="000000"/>
                </a:solidFill>
                <a:latin typeface="IBM Plex Sans" charset="0"/>
                <a:ea typeface="IBM Plex Sans" charset="0"/>
                <a:cs typeface="IBM Plex Sans" charset="0"/>
              </a:rPr>
              <a:t> </a:t>
            </a:r>
          </a:p>
        </p:txBody>
      </p:sp>
      <p:sp>
        <p:nvSpPr>
          <p:cNvPr id="19" name="Rectangle 18"/>
          <p:cNvSpPr/>
          <p:nvPr/>
        </p:nvSpPr>
        <p:spPr>
          <a:xfrm>
            <a:off x="3112657" y="1703523"/>
            <a:ext cx="2541917" cy="2468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dirty="0">
              <a:solidFill>
                <a:sysClr val="windowText" lastClr="000000"/>
              </a:solidFill>
              <a:latin typeface="IBM Plex Sans" charset="0"/>
              <a:ea typeface="IBM Plex Sans" charset="0"/>
              <a:cs typeface="IBM Plex Sans" charset="0"/>
            </a:endParaRPr>
          </a:p>
        </p:txBody>
      </p:sp>
      <p:sp>
        <p:nvSpPr>
          <p:cNvPr id="20" name="Rectangle 19"/>
          <p:cNvSpPr/>
          <p:nvPr/>
        </p:nvSpPr>
        <p:spPr>
          <a:xfrm>
            <a:off x="703182" y="2114703"/>
            <a:ext cx="2369429" cy="205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dirty="0">
              <a:solidFill>
                <a:schemeClr val="bg2"/>
              </a:solidFill>
              <a:latin typeface="IBM Plex Sans" charset="0"/>
              <a:ea typeface="IBM Plex Sans" charset="0"/>
              <a:cs typeface="IBM Plex Sans" charset="0"/>
            </a:endParaRPr>
          </a:p>
        </p:txBody>
      </p:sp>
      <p:sp>
        <p:nvSpPr>
          <p:cNvPr id="21" name="Rectangle 20"/>
          <p:cNvSpPr/>
          <p:nvPr/>
        </p:nvSpPr>
        <p:spPr bwMode="auto">
          <a:xfrm>
            <a:off x="712804" y="2303544"/>
            <a:ext cx="2347637" cy="1058751"/>
          </a:xfrm>
          <a:prstGeom prst="rect">
            <a:avLst/>
          </a:prstGeom>
        </p:spPr>
        <p:txBody>
          <a:bodyPr wrap="square">
            <a:spAutoFit/>
          </a:bodyPr>
          <a:lstStyle/>
          <a:p>
            <a:pPr algn="ctr" defTabSz="914355" hangingPunct="0">
              <a:lnSpc>
                <a:spcPct val="80000"/>
              </a:lnSpc>
              <a:spcAft>
                <a:spcPts val="1200"/>
              </a:spcAft>
              <a:defRPr/>
            </a:pPr>
            <a:r>
              <a:rPr lang="en-US" sz="2400" b="1" kern="0" dirty="0">
                <a:solidFill>
                  <a:schemeClr val="bg2"/>
                </a:solidFill>
                <a:latin typeface="IBM Plex Sans" charset="0"/>
                <a:ea typeface="IBM Plex Sans" charset="0"/>
                <a:cs typeface="IBM Plex Sans" charset="0"/>
                <a:sym typeface="Arial"/>
              </a:rPr>
              <a:t>1.0</a:t>
            </a:r>
          </a:p>
          <a:p>
            <a:pPr algn="ctr" defTabSz="914355" hangingPunct="0">
              <a:lnSpc>
                <a:spcPct val="80000"/>
              </a:lnSpc>
              <a:spcAft>
                <a:spcPts val="1200"/>
              </a:spcAft>
              <a:defRPr/>
            </a:pPr>
            <a:r>
              <a:rPr lang="en-US" sz="2400" b="1" kern="0" dirty="0">
                <a:solidFill>
                  <a:schemeClr val="bg2"/>
                </a:solidFill>
                <a:latin typeface="IBM Plex Sans" charset="0"/>
                <a:ea typeface="IBM Plex Sans" charset="0"/>
                <a:cs typeface="IBM Plex Sans" charset="0"/>
                <a:sym typeface="Arial"/>
              </a:rPr>
              <a:t>Desktop Tools</a:t>
            </a:r>
            <a:br>
              <a:rPr lang="en-US" sz="2400" b="1" kern="0" dirty="0">
                <a:solidFill>
                  <a:schemeClr val="bg2"/>
                </a:solidFill>
                <a:latin typeface="IBM Plex Sans" charset="0"/>
                <a:ea typeface="IBM Plex Sans" charset="0"/>
                <a:cs typeface="IBM Plex Sans" charset="0"/>
                <a:sym typeface="Arial"/>
              </a:rPr>
            </a:br>
            <a:endParaRPr lang="en-US" sz="1800" u="sng" kern="0" dirty="0">
              <a:solidFill>
                <a:schemeClr val="bg2"/>
              </a:solidFill>
              <a:latin typeface="IBM Plex Sans" charset="0"/>
              <a:ea typeface="IBM Plex Sans" charset="0"/>
              <a:cs typeface="IBM Plex Sans" charset="0"/>
              <a:sym typeface="Arial"/>
            </a:endParaRPr>
          </a:p>
        </p:txBody>
      </p:sp>
      <p:sp>
        <p:nvSpPr>
          <p:cNvPr id="22" name="Rectangle 21"/>
          <p:cNvSpPr/>
          <p:nvPr/>
        </p:nvSpPr>
        <p:spPr bwMode="auto">
          <a:xfrm>
            <a:off x="3118161" y="1890729"/>
            <a:ext cx="2540073" cy="1200329"/>
          </a:xfrm>
          <a:prstGeom prst="rect">
            <a:avLst/>
          </a:prstGeom>
        </p:spPr>
        <p:txBody>
          <a:bodyPr wrap="square">
            <a:spAutoFit/>
          </a:bodyPr>
          <a:lstStyle/>
          <a:p>
            <a:pPr algn="ctr" defTabSz="914355" hangingPunct="0">
              <a:lnSpc>
                <a:spcPct val="80000"/>
              </a:lnSpc>
              <a:defRPr/>
            </a:pPr>
            <a:r>
              <a:rPr lang="en-US" sz="2400" b="1" kern="0" dirty="0">
                <a:solidFill>
                  <a:schemeClr val="bg2"/>
                </a:solidFill>
                <a:latin typeface="IBM Plex Sans" charset="0"/>
                <a:ea typeface="IBM Plex Sans" charset="0"/>
                <a:cs typeface="IBM Plex Sans" charset="0"/>
                <a:sym typeface="Arial"/>
              </a:rPr>
              <a:t>2.0</a:t>
            </a:r>
          </a:p>
          <a:p>
            <a:pPr algn="ctr" defTabSz="914355" hangingPunct="0">
              <a:lnSpc>
                <a:spcPct val="80000"/>
              </a:lnSpc>
              <a:defRPr/>
            </a:pPr>
            <a:r>
              <a:rPr lang="en-US" sz="2400" b="1" kern="0" dirty="0">
                <a:solidFill>
                  <a:schemeClr val="bg2"/>
                </a:solidFill>
                <a:latin typeface="IBM Plex Sans" charset="0"/>
                <a:ea typeface="IBM Plex Sans" charset="0"/>
                <a:cs typeface="IBM Plex Sans" charset="0"/>
                <a:sym typeface="Arial"/>
              </a:rPr>
              <a:t>Mix &amp; Match Deploy</a:t>
            </a:r>
            <a:br>
              <a:rPr lang="en-US" sz="2400" b="1" kern="0" dirty="0">
                <a:solidFill>
                  <a:schemeClr val="bg2"/>
                </a:solidFill>
                <a:latin typeface="IBM Plex Sans" charset="0"/>
                <a:ea typeface="IBM Plex Sans" charset="0"/>
                <a:cs typeface="IBM Plex Sans" charset="0"/>
                <a:sym typeface="Arial"/>
              </a:rPr>
            </a:br>
            <a:endParaRPr lang="en-US" sz="1800" u="sng" kern="0" dirty="0">
              <a:solidFill>
                <a:schemeClr val="bg2"/>
              </a:solidFill>
              <a:latin typeface="IBM Plex Sans" charset="0"/>
              <a:ea typeface="IBM Plex Sans" charset="0"/>
              <a:cs typeface="IBM Plex Sans" charset="0"/>
              <a:sym typeface="Arial"/>
            </a:endParaRPr>
          </a:p>
        </p:txBody>
      </p:sp>
      <p:cxnSp>
        <p:nvCxnSpPr>
          <p:cNvPr id="23" name="Straight Arrow Connector 22"/>
          <p:cNvCxnSpPr/>
          <p:nvPr/>
        </p:nvCxnSpPr>
        <p:spPr>
          <a:xfrm flipV="1">
            <a:off x="645452" y="1751615"/>
            <a:ext cx="16215" cy="2472555"/>
          </a:xfrm>
          <a:prstGeom prst="straightConnector1">
            <a:avLst/>
          </a:prstGeom>
          <a:ln w="12700" cmpd="sng">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49555" y="4219757"/>
            <a:ext cx="7914364" cy="0"/>
          </a:xfrm>
          <a:prstGeom prst="straightConnector1">
            <a:avLst/>
          </a:prstGeom>
          <a:ln w="12700" cmpd="sng">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3"/>
          <p:cNvSpPr>
            <a:spLocks noChangeArrowheads="1"/>
          </p:cNvSpPr>
          <p:nvPr/>
        </p:nvSpPr>
        <p:spPr bwMode="auto">
          <a:xfrm>
            <a:off x="705940" y="3363589"/>
            <a:ext cx="2357259" cy="477054"/>
          </a:xfrm>
          <a:prstGeom prst="rect">
            <a:avLst/>
          </a:prstGeom>
          <a:noFill/>
          <a:ln w="9525">
            <a:noFill/>
            <a:miter lim="800000"/>
            <a:headEnd/>
            <a:tailEnd/>
          </a:ln>
        </p:spPr>
        <p:txBody>
          <a:bodyPr wrap="square" lIns="0" tIns="0" rIns="0">
            <a:spAutoFit/>
          </a:bodyPr>
          <a:lstStyle/>
          <a:p>
            <a:pPr marL="69843" algn="ctr" defTabSz="685732" hangingPunct="0">
              <a:spcBef>
                <a:spcPts val="600"/>
              </a:spcBef>
              <a:defRPr/>
            </a:pPr>
            <a:r>
              <a:rPr lang="en-US" sz="1400" kern="0" dirty="0">
                <a:solidFill>
                  <a:schemeClr val="bg2"/>
                </a:solidFill>
                <a:latin typeface="IBM Plex Sans" charset="0"/>
                <a:ea typeface="IBM Plex Sans" charset="0"/>
                <a:cs typeface="IBM Plex Sans" charset="0"/>
                <a:sym typeface="Arial"/>
              </a:rPr>
              <a:t>Tools that is tightly integrated to your runtime </a:t>
            </a:r>
          </a:p>
        </p:txBody>
      </p:sp>
      <p:sp>
        <p:nvSpPr>
          <p:cNvPr id="26" name="Rectangle 25"/>
          <p:cNvSpPr>
            <a:spLocks noChangeArrowheads="1"/>
          </p:cNvSpPr>
          <p:nvPr/>
        </p:nvSpPr>
        <p:spPr bwMode="auto">
          <a:xfrm>
            <a:off x="3100487" y="3284274"/>
            <a:ext cx="2540067" cy="477054"/>
          </a:xfrm>
          <a:prstGeom prst="rect">
            <a:avLst/>
          </a:prstGeom>
          <a:noFill/>
          <a:ln w="9525">
            <a:noFill/>
            <a:miter lim="800000"/>
            <a:headEnd/>
            <a:tailEnd/>
          </a:ln>
        </p:spPr>
        <p:txBody>
          <a:bodyPr wrap="square" lIns="0" tIns="0" rIns="0">
            <a:spAutoFit/>
          </a:bodyPr>
          <a:lstStyle/>
          <a:p>
            <a:pPr algn="ctr" defTabSz="914355" hangingPunct="0">
              <a:spcBef>
                <a:spcPts val="600"/>
              </a:spcBef>
              <a:defRPr/>
            </a:pPr>
            <a:r>
              <a:rPr lang="en-US" sz="1400" kern="0" dirty="0">
                <a:solidFill>
                  <a:schemeClr val="bg2"/>
                </a:solidFill>
                <a:latin typeface="IBM Plex Sans" charset="0"/>
                <a:ea typeface="IBM Plex Sans" charset="0"/>
                <a:cs typeface="IBM Plex Sans" charset="0"/>
                <a:sym typeface="Arial"/>
              </a:rPr>
              <a:t>Existing tools and start using DevOps tools</a:t>
            </a:r>
          </a:p>
        </p:txBody>
      </p:sp>
      <p:sp>
        <p:nvSpPr>
          <p:cNvPr id="27" name="TextBox 16"/>
          <p:cNvSpPr txBox="1">
            <a:spLocks noChangeArrowheads="1"/>
          </p:cNvSpPr>
          <p:nvPr/>
        </p:nvSpPr>
        <p:spPr bwMode="auto">
          <a:xfrm rot="16200000">
            <a:off x="318963" y="1229895"/>
            <a:ext cx="699067" cy="248209"/>
          </a:xfrm>
          <a:prstGeom prst="rect">
            <a:avLst/>
          </a:prstGeom>
          <a:noFill/>
          <a:ln w="9525">
            <a:noFill/>
            <a:miter lim="800000"/>
            <a:headEnd/>
            <a:tailEnd/>
          </a:ln>
        </p:spPr>
        <p:txBody>
          <a:bodyPr wrap="square">
            <a:spAutoFit/>
          </a:bodyPr>
          <a:lstStyle/>
          <a:p>
            <a:pPr defTabSz="685732" hangingPunct="0">
              <a:defRPr/>
            </a:pPr>
            <a:r>
              <a:rPr lang="en-US" sz="1013" kern="0" dirty="0">
                <a:solidFill>
                  <a:srgbClr val="1D3649"/>
                </a:solidFill>
                <a:latin typeface="IBM Plex Sans" charset="0"/>
                <a:ea typeface="IBM Plex Sans" charset="0"/>
                <a:cs typeface="IBM Plex Sans" charset="0"/>
                <a:sym typeface="Arial"/>
              </a:rPr>
              <a:t>Value</a:t>
            </a:r>
          </a:p>
        </p:txBody>
      </p:sp>
      <p:sp>
        <p:nvSpPr>
          <p:cNvPr id="28" name="TextBox 16"/>
          <p:cNvSpPr txBox="1">
            <a:spLocks noChangeArrowheads="1"/>
          </p:cNvSpPr>
          <p:nvPr/>
        </p:nvSpPr>
        <p:spPr bwMode="auto">
          <a:xfrm>
            <a:off x="703177" y="4267165"/>
            <a:ext cx="2366881" cy="369332"/>
          </a:xfrm>
          <a:prstGeom prst="rect">
            <a:avLst/>
          </a:prstGeom>
          <a:noFill/>
          <a:ln w="9525">
            <a:noFill/>
            <a:miter lim="800000"/>
            <a:headEnd/>
            <a:tailEnd/>
          </a:ln>
        </p:spPr>
        <p:txBody>
          <a:bodyPr wrap="square">
            <a:spAutoFit/>
          </a:bodyPr>
          <a:lstStyle/>
          <a:p>
            <a:pPr defTabSz="685732" hangingPunct="0">
              <a:defRPr/>
            </a:pPr>
            <a:r>
              <a:rPr lang="en-US" sz="1800" b="1" kern="0" dirty="0">
                <a:solidFill>
                  <a:srgbClr val="1D3649"/>
                </a:solidFill>
                <a:latin typeface="IBM Plex Sans" charset="0"/>
                <a:ea typeface="IBM Plex Sans" charset="0"/>
                <a:cs typeface="IBM Plex Sans" charset="0"/>
                <a:sym typeface="Arial"/>
              </a:rPr>
              <a:t>Tactical</a:t>
            </a:r>
          </a:p>
        </p:txBody>
      </p:sp>
      <p:sp>
        <p:nvSpPr>
          <p:cNvPr id="29" name="TextBox 16"/>
          <p:cNvSpPr txBox="1">
            <a:spLocks noChangeArrowheads="1"/>
          </p:cNvSpPr>
          <p:nvPr/>
        </p:nvSpPr>
        <p:spPr bwMode="auto">
          <a:xfrm>
            <a:off x="5706339" y="4267165"/>
            <a:ext cx="2761361" cy="369332"/>
          </a:xfrm>
          <a:prstGeom prst="rect">
            <a:avLst/>
          </a:prstGeom>
          <a:noFill/>
          <a:ln w="9525">
            <a:noFill/>
            <a:miter lim="800000"/>
            <a:headEnd/>
            <a:tailEnd/>
          </a:ln>
        </p:spPr>
        <p:txBody>
          <a:bodyPr wrap="square">
            <a:spAutoFit/>
          </a:bodyPr>
          <a:lstStyle/>
          <a:p>
            <a:pPr algn="r" defTabSz="685732" hangingPunct="0">
              <a:defRPr/>
            </a:pPr>
            <a:r>
              <a:rPr lang="en-US" sz="1800" b="1" kern="0" dirty="0">
                <a:solidFill>
                  <a:srgbClr val="1D3649"/>
                </a:solidFill>
                <a:latin typeface="IBM Plex Sans" charset="0"/>
                <a:ea typeface="IBM Plex Sans" charset="0"/>
                <a:cs typeface="IBM Plex Sans" charset="0"/>
                <a:sym typeface="Arial"/>
              </a:rPr>
              <a:t>Strategic</a:t>
            </a:r>
          </a:p>
        </p:txBody>
      </p:sp>
      <p:sp>
        <p:nvSpPr>
          <p:cNvPr id="30" name="Right Arrow 29"/>
          <p:cNvSpPr/>
          <p:nvPr/>
        </p:nvSpPr>
        <p:spPr bwMode="auto">
          <a:xfrm>
            <a:off x="2445009" y="4340866"/>
            <a:ext cx="4540038" cy="143298"/>
          </a:xfrm>
          <a:prstGeom prst="rightArrow">
            <a:avLst>
              <a:gd name="adj1" fmla="val 60285"/>
              <a:gd name="adj2" fmla="val 110356"/>
            </a:avLst>
          </a:prstGeom>
          <a:solidFill>
            <a:schemeClr val="accent2"/>
          </a:solidFill>
          <a:ln w="28575" cap="flat" cmpd="sng" algn="ctr">
            <a:noFill/>
            <a:prstDash val="solid"/>
          </a:ln>
          <a:effectLst/>
        </p:spPr>
        <p:txBody>
          <a:bodyPr anchor="ctr"/>
          <a:lstStyle/>
          <a:p>
            <a:pPr algn="r" defTabSz="914355" hangingPunct="0">
              <a:defRPr/>
            </a:pPr>
            <a:endParaRPr lang="en-US" sz="2000" kern="0" dirty="0">
              <a:solidFill>
                <a:srgbClr val="808080"/>
              </a:solidFill>
              <a:latin typeface="IBM Plex Sans" charset="0"/>
              <a:ea typeface="IBM Plex Sans" charset="0"/>
              <a:cs typeface="IBM Plex Sans" charset="0"/>
              <a:sym typeface="Arial"/>
            </a:endParaRPr>
          </a:p>
        </p:txBody>
      </p:sp>
      <p:sp>
        <p:nvSpPr>
          <p:cNvPr id="31" name="TextBox 16"/>
          <p:cNvSpPr txBox="1">
            <a:spLocks noChangeArrowheads="1"/>
          </p:cNvSpPr>
          <p:nvPr/>
        </p:nvSpPr>
        <p:spPr bwMode="auto">
          <a:xfrm>
            <a:off x="702019" y="1793480"/>
            <a:ext cx="2366881" cy="323165"/>
          </a:xfrm>
          <a:prstGeom prst="rect">
            <a:avLst/>
          </a:prstGeom>
          <a:noFill/>
          <a:ln w="9525">
            <a:noFill/>
            <a:miter lim="800000"/>
            <a:headEnd/>
            <a:tailEnd/>
          </a:ln>
        </p:spPr>
        <p:txBody>
          <a:bodyPr wrap="square">
            <a:spAutoFit/>
          </a:bodyPr>
          <a:lstStyle/>
          <a:p>
            <a:pPr algn="ctr" defTabSz="685732" hangingPunct="0">
              <a:defRPr/>
            </a:pPr>
            <a:r>
              <a:rPr lang="en-US" sz="1500" kern="0" dirty="0">
                <a:solidFill>
                  <a:srgbClr val="1D3649"/>
                </a:solidFill>
                <a:latin typeface="IBM Plex Sans" charset="0"/>
                <a:ea typeface="IBM Plex Sans" charset="0"/>
                <a:cs typeface="IBM Plex Sans" charset="0"/>
                <a:sym typeface="Arial"/>
              </a:rPr>
              <a:t>Desktop Tools</a:t>
            </a:r>
          </a:p>
        </p:txBody>
      </p:sp>
      <p:sp>
        <p:nvSpPr>
          <p:cNvPr id="32" name="TextBox 31"/>
          <p:cNvSpPr txBox="1">
            <a:spLocks noChangeArrowheads="1"/>
          </p:cNvSpPr>
          <p:nvPr/>
        </p:nvSpPr>
        <p:spPr bwMode="auto">
          <a:xfrm>
            <a:off x="3115850" y="1378638"/>
            <a:ext cx="2532761" cy="323165"/>
          </a:xfrm>
          <a:prstGeom prst="rect">
            <a:avLst/>
          </a:prstGeom>
          <a:noFill/>
          <a:ln w="9525">
            <a:noFill/>
            <a:miter lim="800000"/>
            <a:headEnd/>
            <a:tailEnd/>
          </a:ln>
        </p:spPr>
        <p:txBody>
          <a:bodyPr wrap="square">
            <a:spAutoFit/>
          </a:bodyPr>
          <a:lstStyle/>
          <a:p>
            <a:pPr algn="ctr" defTabSz="685732" hangingPunct="0">
              <a:defRPr/>
            </a:pPr>
            <a:r>
              <a:rPr lang="en-US" sz="1500" kern="0" dirty="0">
                <a:solidFill>
                  <a:srgbClr val="1D3649"/>
                </a:solidFill>
                <a:latin typeface="IBM Plex Sans" charset="0"/>
                <a:ea typeface="IBM Plex Sans" charset="0"/>
                <a:cs typeface="IBM Plex Sans" charset="0"/>
                <a:sym typeface="Arial"/>
              </a:rPr>
              <a:t>Mix &amp; Match deploy</a:t>
            </a:r>
          </a:p>
        </p:txBody>
      </p:sp>
      <p:sp>
        <p:nvSpPr>
          <p:cNvPr id="33" name="TextBox 32"/>
          <p:cNvSpPr txBox="1">
            <a:spLocks noChangeArrowheads="1"/>
          </p:cNvSpPr>
          <p:nvPr/>
        </p:nvSpPr>
        <p:spPr bwMode="auto">
          <a:xfrm>
            <a:off x="5702867" y="973416"/>
            <a:ext cx="2755212" cy="323165"/>
          </a:xfrm>
          <a:prstGeom prst="rect">
            <a:avLst/>
          </a:prstGeom>
          <a:noFill/>
          <a:ln w="9525">
            <a:noFill/>
            <a:miter lim="800000"/>
            <a:headEnd/>
            <a:tailEnd/>
          </a:ln>
        </p:spPr>
        <p:txBody>
          <a:bodyPr wrap="square">
            <a:spAutoFit/>
          </a:bodyPr>
          <a:lstStyle/>
          <a:p>
            <a:pPr algn="ctr" defTabSz="685732" hangingPunct="0">
              <a:defRPr/>
            </a:pPr>
            <a:r>
              <a:rPr lang="en-US" sz="1500" kern="0" dirty="0">
                <a:solidFill>
                  <a:srgbClr val="1D3649"/>
                </a:solidFill>
                <a:latin typeface="IBM Plex Sans" charset="0"/>
                <a:ea typeface="IBM Plex Sans" charset="0"/>
                <a:cs typeface="IBM Plex Sans" charset="0"/>
                <a:sym typeface="Arial"/>
              </a:rPr>
              <a:t>Cloud Native Tools</a:t>
            </a:r>
          </a:p>
        </p:txBody>
      </p:sp>
      <p:sp>
        <p:nvSpPr>
          <p:cNvPr id="34" name="Rectangle 33"/>
          <p:cNvSpPr/>
          <p:nvPr/>
        </p:nvSpPr>
        <p:spPr bwMode="auto">
          <a:xfrm>
            <a:off x="5705178" y="1495128"/>
            <a:ext cx="2762522" cy="978729"/>
          </a:xfrm>
          <a:prstGeom prst="rect">
            <a:avLst/>
          </a:prstGeom>
        </p:spPr>
        <p:txBody>
          <a:bodyPr wrap="square">
            <a:spAutoFit/>
          </a:bodyPr>
          <a:lstStyle/>
          <a:p>
            <a:pPr algn="ctr" defTabSz="914355" hangingPunct="0">
              <a:lnSpc>
                <a:spcPct val="80000"/>
              </a:lnSpc>
              <a:defRPr/>
            </a:pPr>
            <a:r>
              <a:rPr lang="en-US" sz="2400" b="1" kern="0" dirty="0">
                <a:solidFill>
                  <a:schemeClr val="bg2"/>
                </a:solidFill>
                <a:latin typeface="IBM Plex Sans" charset="0"/>
                <a:ea typeface="IBM Plex Sans" charset="0"/>
                <a:cs typeface="IBM Plex Sans" charset="0"/>
                <a:sym typeface="Arial"/>
              </a:rPr>
              <a:t>3.0</a:t>
            </a:r>
            <a:br>
              <a:rPr lang="en-US" sz="2400" b="1" kern="0" dirty="0">
                <a:solidFill>
                  <a:schemeClr val="bg2"/>
                </a:solidFill>
                <a:latin typeface="IBM Plex Sans" charset="0"/>
                <a:ea typeface="IBM Plex Sans" charset="0"/>
                <a:cs typeface="IBM Plex Sans" charset="0"/>
                <a:sym typeface="Arial"/>
              </a:rPr>
            </a:br>
            <a:r>
              <a:rPr lang="en-US" sz="2400" b="1" kern="0" dirty="0">
                <a:solidFill>
                  <a:schemeClr val="bg2"/>
                </a:solidFill>
                <a:latin typeface="IBM Plex Sans" charset="0"/>
                <a:ea typeface="IBM Plex Sans" charset="0"/>
                <a:cs typeface="IBM Plex Sans" charset="0"/>
                <a:sym typeface="Arial"/>
              </a:rPr>
              <a:t>Cloud Native tools</a:t>
            </a:r>
            <a:endParaRPr lang="en-US" sz="1800" b="1" u="sng" kern="0" dirty="0">
              <a:solidFill>
                <a:schemeClr val="bg2"/>
              </a:solidFill>
              <a:latin typeface="IBM Plex Sans" charset="0"/>
              <a:ea typeface="IBM Plex Sans" charset="0"/>
              <a:cs typeface="IBM Plex Sans" charset="0"/>
              <a:sym typeface="Arial"/>
            </a:endParaRPr>
          </a:p>
        </p:txBody>
      </p:sp>
      <p:sp>
        <p:nvSpPr>
          <p:cNvPr id="35" name="Rectangle 34"/>
          <p:cNvSpPr>
            <a:spLocks noChangeArrowheads="1"/>
          </p:cNvSpPr>
          <p:nvPr/>
        </p:nvSpPr>
        <p:spPr bwMode="auto">
          <a:xfrm>
            <a:off x="5816985" y="2696232"/>
            <a:ext cx="2540067" cy="692497"/>
          </a:xfrm>
          <a:prstGeom prst="rect">
            <a:avLst/>
          </a:prstGeom>
          <a:noFill/>
          <a:ln w="9525">
            <a:noFill/>
            <a:miter lim="800000"/>
            <a:headEnd/>
            <a:tailEnd/>
          </a:ln>
        </p:spPr>
        <p:txBody>
          <a:bodyPr wrap="square" lIns="0" tIns="0" rIns="0">
            <a:spAutoFit/>
          </a:bodyPr>
          <a:lstStyle/>
          <a:p>
            <a:pPr algn="ctr" defTabSz="914355" hangingPunct="0">
              <a:spcBef>
                <a:spcPts val="600"/>
              </a:spcBef>
              <a:defRPr/>
            </a:pPr>
            <a:r>
              <a:rPr lang="en-US" sz="1400" kern="0" dirty="0">
                <a:solidFill>
                  <a:schemeClr val="bg2"/>
                </a:solidFill>
                <a:latin typeface="IBM Plex Sans" charset="0"/>
                <a:ea typeface="IBM Plex Sans" charset="0"/>
                <a:cs typeface="IBM Plex Sans" charset="0"/>
                <a:sym typeface="Arial"/>
              </a:rPr>
              <a:t>Tools and processes that are tightly coupled to the environment </a:t>
            </a:r>
          </a:p>
        </p:txBody>
      </p:sp>
      <p:sp>
        <p:nvSpPr>
          <p:cNvPr id="36" name="Footer Placeholder 3">
            <a:extLst>
              <a:ext uri="{FF2B5EF4-FFF2-40B4-BE49-F238E27FC236}">
                <a16:creationId xmlns:a16="http://schemas.microsoft.com/office/drawing/2014/main" id="{09EC0F81-32B7-9449-BC64-3090C27A2512}"/>
              </a:ext>
            </a:extLst>
          </p:cNvPr>
          <p:cNvSpPr txBox="1">
            <a:spLocks/>
          </p:cNvSpPr>
          <p:nvPr/>
        </p:nvSpPr>
        <p:spPr>
          <a:xfrm>
            <a:off x="153866" y="4984387"/>
            <a:ext cx="4800600" cy="10287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600" dirty="0">
                <a:solidFill>
                  <a:srgbClr val="000000"/>
                </a:solidFill>
              </a:rPr>
              <a:t>IBM Cloud / © 2018 IBM Corporation</a:t>
            </a:r>
            <a:endParaRPr lang="en-US" sz="600" dirty="0">
              <a:solidFill>
                <a:srgbClr val="000000"/>
              </a:solidFill>
            </a:endParaRPr>
          </a:p>
        </p:txBody>
      </p:sp>
    </p:spTree>
    <p:extLst>
      <p:ext uri="{BB962C8B-B14F-4D97-AF65-F5344CB8AC3E}">
        <p14:creationId xmlns:p14="http://schemas.microsoft.com/office/powerpoint/2010/main" val="2127769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97481"/>
            <a:ext cx="6230815" cy="771882"/>
          </a:xfrm>
        </p:spPr>
        <p:txBody>
          <a:bodyPr/>
          <a:lstStyle/>
          <a:p>
            <a:r>
              <a:rPr lang="en-US" dirty="0"/>
              <a:t>Multi-cloud is the key to organizational agility</a:t>
            </a:r>
          </a:p>
        </p:txBody>
      </p:sp>
      <p:sp>
        <p:nvSpPr>
          <p:cNvPr id="3" name="Slide Number Placeholder 2"/>
          <p:cNvSpPr>
            <a:spLocks noGrp="1"/>
          </p:cNvSpPr>
          <p:nvPr>
            <p:ph type="sldNum" sz="quarter" idx="10"/>
          </p:nvPr>
        </p:nvSpPr>
        <p:spPr/>
        <p:txBody>
          <a:bodyPr/>
          <a:lstStyle/>
          <a:p>
            <a:fld id="{D0BE6F14-FF48-0F4F-A8AA-2E3F25371E4A}" type="slidenum">
              <a:rPr lang="en-US" smtClean="0"/>
              <a:pPr/>
              <a:t>4</a:t>
            </a:fld>
            <a:endParaRPr lang="en-US" dirty="0"/>
          </a:p>
        </p:txBody>
      </p:sp>
      <p:grpSp>
        <p:nvGrpSpPr>
          <p:cNvPr id="36" name="Group 35"/>
          <p:cNvGrpSpPr/>
          <p:nvPr/>
        </p:nvGrpSpPr>
        <p:grpSpPr>
          <a:xfrm>
            <a:off x="703124" y="1959922"/>
            <a:ext cx="7805990" cy="1932092"/>
            <a:chOff x="823215" y="2757892"/>
            <a:chExt cx="10407987" cy="2576123"/>
          </a:xfrm>
        </p:grpSpPr>
        <p:sp>
          <p:nvSpPr>
            <p:cNvPr id="37" name="TextBox 36"/>
            <p:cNvSpPr txBox="1"/>
            <p:nvPr/>
          </p:nvSpPr>
          <p:spPr>
            <a:xfrm>
              <a:off x="5321851" y="2821046"/>
              <a:ext cx="1391061" cy="1354217"/>
            </a:xfrm>
            <a:prstGeom prst="rect">
              <a:avLst/>
            </a:prstGeom>
            <a:noFill/>
          </p:spPr>
          <p:txBody>
            <a:bodyPr wrap="square" lIns="0" rtlCol="0">
              <a:spAutoFit/>
            </a:bodyPr>
            <a:lstStyle/>
            <a:p>
              <a:pPr algn="ctr" defTabSz="914378">
                <a:defRPr/>
              </a:pPr>
              <a:r>
                <a:rPr lang="en-US" sz="6000" kern="0" spc="-5" dirty="0">
                  <a:solidFill>
                    <a:srgbClr val="57585C"/>
                  </a:solidFill>
                  <a:latin typeface="IBM Plex Sans" charset="0"/>
                  <a:ea typeface="IBM Plex Sans" charset="0"/>
                  <a:cs typeface="IBM Plex Sans" charset="0"/>
                </a:rPr>
                <a:t>+</a:t>
              </a:r>
              <a:endParaRPr lang="en-US" sz="6000" kern="0" dirty="0">
                <a:solidFill>
                  <a:srgbClr val="57585C"/>
                </a:solidFill>
                <a:latin typeface="IBM Plex Sans" charset="0"/>
                <a:ea typeface="IBM Plex Sans" charset="0"/>
                <a:cs typeface="IBM Plex Sans" charset="0"/>
              </a:endParaRPr>
            </a:p>
          </p:txBody>
        </p:sp>
        <p:grpSp>
          <p:nvGrpSpPr>
            <p:cNvPr id="38" name="Group 37"/>
            <p:cNvGrpSpPr/>
            <p:nvPr/>
          </p:nvGrpSpPr>
          <p:grpSpPr>
            <a:xfrm>
              <a:off x="823215" y="2757892"/>
              <a:ext cx="5735100" cy="2576123"/>
              <a:chOff x="92962" y="2757892"/>
              <a:chExt cx="5735100" cy="2576123"/>
            </a:xfrm>
          </p:grpSpPr>
          <p:grpSp>
            <p:nvGrpSpPr>
              <p:cNvPr id="45" name="Group 44"/>
              <p:cNvGrpSpPr/>
              <p:nvPr/>
            </p:nvGrpSpPr>
            <p:grpSpPr>
              <a:xfrm>
                <a:off x="1645120" y="2757892"/>
                <a:ext cx="2585070" cy="1535909"/>
                <a:chOff x="1319008" y="1636920"/>
                <a:chExt cx="1927410" cy="1145163"/>
              </a:xfrm>
              <a:solidFill>
                <a:srgbClr val="1D3649"/>
              </a:solidFill>
            </p:grpSpPr>
            <p:sp>
              <p:nvSpPr>
                <p:cNvPr id="48" name="Shape 4944"/>
                <p:cNvSpPr/>
                <p:nvPr/>
              </p:nvSpPr>
              <p:spPr>
                <a:xfrm>
                  <a:off x="2277814" y="1643101"/>
                  <a:ext cx="968604" cy="1138981"/>
                </a:xfrm>
                <a:custGeom>
                  <a:avLst/>
                  <a:gdLst/>
                  <a:ahLst/>
                  <a:cxnLst/>
                  <a:rect l="0" t="0" r="0" b="0"/>
                  <a:pathLst>
                    <a:path w="120000" h="120000" extrusionOk="0">
                      <a:moveTo>
                        <a:pt x="99857" y="59475"/>
                      </a:moveTo>
                      <a:lnTo>
                        <a:pt x="99798" y="57599"/>
                      </a:lnTo>
                      <a:lnTo>
                        <a:pt x="99621" y="55746"/>
                      </a:lnTo>
                      <a:lnTo>
                        <a:pt x="99326" y="53942"/>
                      </a:lnTo>
                      <a:lnTo>
                        <a:pt x="98943" y="52138"/>
                      </a:lnTo>
                      <a:lnTo>
                        <a:pt x="98441" y="50383"/>
                      </a:lnTo>
                      <a:lnTo>
                        <a:pt x="97822" y="48653"/>
                      </a:lnTo>
                      <a:lnTo>
                        <a:pt x="97144" y="46995"/>
                      </a:lnTo>
                      <a:lnTo>
                        <a:pt x="96347" y="45338"/>
                      </a:lnTo>
                      <a:lnTo>
                        <a:pt x="95463" y="43729"/>
                      </a:lnTo>
                      <a:lnTo>
                        <a:pt x="94490" y="42169"/>
                      </a:lnTo>
                      <a:lnTo>
                        <a:pt x="93428" y="40633"/>
                      </a:lnTo>
                      <a:lnTo>
                        <a:pt x="92278" y="39195"/>
                      </a:lnTo>
                      <a:lnTo>
                        <a:pt x="91039" y="37757"/>
                      </a:lnTo>
                      <a:lnTo>
                        <a:pt x="89741" y="36392"/>
                      </a:lnTo>
                      <a:lnTo>
                        <a:pt x="88355" y="35076"/>
                      </a:lnTo>
                      <a:lnTo>
                        <a:pt x="86881" y="33808"/>
                      </a:lnTo>
                      <a:lnTo>
                        <a:pt x="85377" y="32614"/>
                      </a:lnTo>
                      <a:lnTo>
                        <a:pt x="83784" y="31468"/>
                      </a:lnTo>
                      <a:lnTo>
                        <a:pt x="82133" y="30396"/>
                      </a:lnTo>
                      <a:lnTo>
                        <a:pt x="80393" y="29372"/>
                      </a:lnTo>
                      <a:lnTo>
                        <a:pt x="78623" y="28446"/>
                      </a:lnTo>
                      <a:lnTo>
                        <a:pt x="76765" y="27568"/>
                      </a:lnTo>
                      <a:lnTo>
                        <a:pt x="74878" y="26764"/>
                      </a:lnTo>
                      <a:lnTo>
                        <a:pt x="72931" y="26057"/>
                      </a:lnTo>
                      <a:lnTo>
                        <a:pt x="70926" y="25399"/>
                      </a:lnTo>
                      <a:lnTo>
                        <a:pt x="68891" y="24838"/>
                      </a:lnTo>
                      <a:lnTo>
                        <a:pt x="66827" y="24351"/>
                      </a:lnTo>
                      <a:lnTo>
                        <a:pt x="64703" y="23936"/>
                      </a:lnTo>
                      <a:lnTo>
                        <a:pt x="62521" y="23619"/>
                      </a:lnTo>
                      <a:lnTo>
                        <a:pt x="60339" y="23375"/>
                      </a:lnTo>
                      <a:lnTo>
                        <a:pt x="58097" y="23254"/>
                      </a:lnTo>
                      <a:lnTo>
                        <a:pt x="55856" y="23205"/>
                      </a:lnTo>
                      <a:lnTo>
                        <a:pt x="55178" y="23205"/>
                      </a:lnTo>
                      <a:lnTo>
                        <a:pt x="54499" y="23229"/>
                      </a:lnTo>
                      <a:lnTo>
                        <a:pt x="53792" y="23254"/>
                      </a:lnTo>
                      <a:lnTo>
                        <a:pt x="53113" y="23302"/>
                      </a:lnTo>
                      <a:lnTo>
                        <a:pt x="52435" y="23327"/>
                      </a:lnTo>
                      <a:lnTo>
                        <a:pt x="51757" y="23400"/>
                      </a:lnTo>
                      <a:lnTo>
                        <a:pt x="51078" y="23449"/>
                      </a:lnTo>
                      <a:lnTo>
                        <a:pt x="50371" y="23546"/>
                      </a:lnTo>
                      <a:lnTo>
                        <a:pt x="49427" y="22230"/>
                      </a:lnTo>
                      <a:lnTo>
                        <a:pt x="48424" y="20938"/>
                      </a:lnTo>
                      <a:lnTo>
                        <a:pt x="47392" y="19695"/>
                      </a:lnTo>
                      <a:lnTo>
                        <a:pt x="46271" y="18476"/>
                      </a:lnTo>
                      <a:lnTo>
                        <a:pt x="45151" y="17282"/>
                      </a:lnTo>
                      <a:lnTo>
                        <a:pt x="43942" y="16136"/>
                      </a:lnTo>
                      <a:lnTo>
                        <a:pt x="42732" y="15015"/>
                      </a:lnTo>
                      <a:lnTo>
                        <a:pt x="41464" y="13942"/>
                      </a:lnTo>
                      <a:lnTo>
                        <a:pt x="40137" y="12870"/>
                      </a:lnTo>
                      <a:lnTo>
                        <a:pt x="38781" y="11846"/>
                      </a:lnTo>
                      <a:lnTo>
                        <a:pt x="37394" y="10847"/>
                      </a:lnTo>
                      <a:lnTo>
                        <a:pt x="35949" y="9920"/>
                      </a:lnTo>
                      <a:lnTo>
                        <a:pt x="34475" y="8994"/>
                      </a:lnTo>
                      <a:lnTo>
                        <a:pt x="33000" y="8117"/>
                      </a:lnTo>
                      <a:lnTo>
                        <a:pt x="31437" y="7263"/>
                      </a:lnTo>
                      <a:lnTo>
                        <a:pt x="29874" y="6483"/>
                      </a:lnTo>
                      <a:lnTo>
                        <a:pt x="28282" y="5752"/>
                      </a:lnTo>
                      <a:lnTo>
                        <a:pt x="26630" y="5045"/>
                      </a:lnTo>
                      <a:lnTo>
                        <a:pt x="24979" y="4363"/>
                      </a:lnTo>
                      <a:lnTo>
                        <a:pt x="23268" y="3753"/>
                      </a:lnTo>
                      <a:lnTo>
                        <a:pt x="21528" y="3168"/>
                      </a:lnTo>
                      <a:lnTo>
                        <a:pt x="19788" y="2632"/>
                      </a:lnTo>
                      <a:lnTo>
                        <a:pt x="17989" y="2145"/>
                      </a:lnTo>
                      <a:lnTo>
                        <a:pt x="16220" y="1706"/>
                      </a:lnTo>
                      <a:lnTo>
                        <a:pt x="14362" y="1340"/>
                      </a:lnTo>
                      <a:lnTo>
                        <a:pt x="12533" y="975"/>
                      </a:lnTo>
                      <a:lnTo>
                        <a:pt x="10646" y="706"/>
                      </a:lnTo>
                      <a:lnTo>
                        <a:pt x="8758" y="438"/>
                      </a:lnTo>
                      <a:lnTo>
                        <a:pt x="6841" y="268"/>
                      </a:lnTo>
                      <a:lnTo>
                        <a:pt x="4895" y="121"/>
                      </a:lnTo>
                      <a:lnTo>
                        <a:pt x="2978" y="24"/>
                      </a:lnTo>
                      <a:lnTo>
                        <a:pt x="973" y="0"/>
                      </a:lnTo>
                      <a:lnTo>
                        <a:pt x="737" y="0"/>
                      </a:lnTo>
                      <a:lnTo>
                        <a:pt x="471" y="24"/>
                      </a:lnTo>
                      <a:lnTo>
                        <a:pt x="235" y="24"/>
                      </a:lnTo>
                      <a:lnTo>
                        <a:pt x="0" y="24"/>
                      </a:lnTo>
                      <a:lnTo>
                        <a:pt x="0" y="120000"/>
                      </a:lnTo>
                      <a:lnTo>
                        <a:pt x="80924" y="120000"/>
                      </a:lnTo>
                      <a:lnTo>
                        <a:pt x="82929" y="119951"/>
                      </a:lnTo>
                      <a:lnTo>
                        <a:pt x="84934" y="119853"/>
                      </a:lnTo>
                      <a:lnTo>
                        <a:pt x="86881" y="119634"/>
                      </a:lnTo>
                      <a:lnTo>
                        <a:pt x="88798" y="119341"/>
                      </a:lnTo>
                      <a:lnTo>
                        <a:pt x="90715" y="119000"/>
                      </a:lnTo>
                      <a:lnTo>
                        <a:pt x="92543" y="118561"/>
                      </a:lnTo>
                      <a:lnTo>
                        <a:pt x="94372" y="118049"/>
                      </a:lnTo>
                      <a:lnTo>
                        <a:pt x="96141" y="117464"/>
                      </a:lnTo>
                      <a:lnTo>
                        <a:pt x="97852" y="116831"/>
                      </a:lnTo>
                      <a:lnTo>
                        <a:pt x="99562" y="116124"/>
                      </a:lnTo>
                      <a:lnTo>
                        <a:pt x="101184" y="115319"/>
                      </a:lnTo>
                      <a:lnTo>
                        <a:pt x="102777" y="114491"/>
                      </a:lnTo>
                      <a:lnTo>
                        <a:pt x="104310" y="113613"/>
                      </a:lnTo>
                      <a:lnTo>
                        <a:pt x="105785" y="112638"/>
                      </a:lnTo>
                      <a:lnTo>
                        <a:pt x="107200" y="111614"/>
                      </a:lnTo>
                      <a:lnTo>
                        <a:pt x="108557" y="110542"/>
                      </a:lnTo>
                      <a:lnTo>
                        <a:pt x="109855" y="109445"/>
                      </a:lnTo>
                      <a:lnTo>
                        <a:pt x="111093" y="108275"/>
                      </a:lnTo>
                      <a:lnTo>
                        <a:pt x="112243" y="107056"/>
                      </a:lnTo>
                      <a:lnTo>
                        <a:pt x="113334" y="105789"/>
                      </a:lnTo>
                      <a:lnTo>
                        <a:pt x="114337" y="104448"/>
                      </a:lnTo>
                      <a:lnTo>
                        <a:pt x="115281" y="103107"/>
                      </a:lnTo>
                      <a:lnTo>
                        <a:pt x="116166" y="101718"/>
                      </a:lnTo>
                      <a:lnTo>
                        <a:pt x="116932" y="100280"/>
                      </a:lnTo>
                      <a:lnTo>
                        <a:pt x="117640" y="98842"/>
                      </a:lnTo>
                      <a:lnTo>
                        <a:pt x="118230" y="97330"/>
                      </a:lnTo>
                      <a:lnTo>
                        <a:pt x="118761" y="95795"/>
                      </a:lnTo>
                      <a:lnTo>
                        <a:pt x="119203" y="94235"/>
                      </a:lnTo>
                      <a:lnTo>
                        <a:pt x="119528" y="92675"/>
                      </a:lnTo>
                      <a:lnTo>
                        <a:pt x="119793" y="91042"/>
                      </a:lnTo>
                      <a:lnTo>
                        <a:pt x="119941" y="89408"/>
                      </a:lnTo>
                      <a:lnTo>
                        <a:pt x="120000" y="87726"/>
                      </a:lnTo>
                      <a:lnTo>
                        <a:pt x="119970" y="86630"/>
                      </a:lnTo>
                      <a:lnTo>
                        <a:pt x="119911" y="85484"/>
                      </a:lnTo>
                      <a:lnTo>
                        <a:pt x="119793" y="84363"/>
                      </a:lnTo>
                      <a:lnTo>
                        <a:pt x="119616" y="83266"/>
                      </a:lnTo>
                      <a:lnTo>
                        <a:pt x="119410" y="82169"/>
                      </a:lnTo>
                      <a:lnTo>
                        <a:pt x="119174" y="81072"/>
                      </a:lnTo>
                      <a:lnTo>
                        <a:pt x="118849" y="80024"/>
                      </a:lnTo>
                      <a:lnTo>
                        <a:pt x="118554" y="78976"/>
                      </a:lnTo>
                      <a:lnTo>
                        <a:pt x="118142" y="77928"/>
                      </a:lnTo>
                      <a:lnTo>
                        <a:pt x="117758" y="76904"/>
                      </a:lnTo>
                      <a:lnTo>
                        <a:pt x="117286" y="75904"/>
                      </a:lnTo>
                      <a:lnTo>
                        <a:pt x="116785" y="74905"/>
                      </a:lnTo>
                      <a:lnTo>
                        <a:pt x="116254" y="73954"/>
                      </a:lnTo>
                      <a:lnTo>
                        <a:pt x="115694" y="72979"/>
                      </a:lnTo>
                      <a:lnTo>
                        <a:pt x="115074" y="72029"/>
                      </a:lnTo>
                      <a:lnTo>
                        <a:pt x="114426" y="71127"/>
                      </a:lnTo>
                      <a:lnTo>
                        <a:pt x="113747" y="70201"/>
                      </a:lnTo>
                      <a:lnTo>
                        <a:pt x="113040" y="69323"/>
                      </a:lnTo>
                      <a:lnTo>
                        <a:pt x="112273" y="68470"/>
                      </a:lnTo>
                      <a:lnTo>
                        <a:pt x="111506" y="67641"/>
                      </a:lnTo>
                      <a:lnTo>
                        <a:pt x="110680" y="66812"/>
                      </a:lnTo>
                      <a:lnTo>
                        <a:pt x="109855" y="66008"/>
                      </a:lnTo>
                      <a:lnTo>
                        <a:pt x="108970" y="65252"/>
                      </a:lnTo>
                      <a:lnTo>
                        <a:pt x="108056" y="64497"/>
                      </a:lnTo>
                      <a:lnTo>
                        <a:pt x="107141" y="63790"/>
                      </a:lnTo>
                      <a:lnTo>
                        <a:pt x="106168" y="63083"/>
                      </a:lnTo>
                      <a:lnTo>
                        <a:pt x="105165" y="62400"/>
                      </a:lnTo>
                      <a:lnTo>
                        <a:pt x="104163" y="61767"/>
                      </a:lnTo>
                      <a:lnTo>
                        <a:pt x="103130" y="61157"/>
                      </a:lnTo>
                      <a:lnTo>
                        <a:pt x="102069" y="60548"/>
                      </a:lnTo>
                      <a:lnTo>
                        <a:pt x="100978" y="59987"/>
                      </a:lnTo>
                      <a:lnTo>
                        <a:pt x="99857" y="59475"/>
                      </a:lnTo>
                      <a:close/>
                    </a:path>
                  </a:pathLst>
                </a:custGeom>
                <a:solidFill>
                  <a:schemeClr val="bg1"/>
                </a:solidFill>
                <a:ln>
                  <a:noFill/>
                </a:ln>
              </p:spPr>
              <p:txBody>
                <a:bodyPr lIns="68575" tIns="34275" rIns="68575" bIns="34275" anchor="t" anchorCtr="0">
                  <a:noAutofit/>
                </a:bodyPr>
                <a:lstStyle/>
                <a:p>
                  <a:pPr defTabSz="914378">
                    <a:defRPr/>
                  </a:pPr>
                  <a:endParaRPr sz="1013" kern="0" dirty="0">
                    <a:solidFill>
                      <a:srgbClr val="6D7777"/>
                    </a:solidFill>
                    <a:latin typeface="IBM Plex Sans" charset="0"/>
                    <a:ea typeface="IBM Plex Sans" charset="0"/>
                    <a:cs typeface="IBM Plex Sans" charset="0"/>
                    <a:sym typeface="Calibri"/>
                  </a:endParaRPr>
                </a:p>
              </p:txBody>
            </p:sp>
            <p:sp>
              <p:nvSpPr>
                <p:cNvPr id="49" name="Shape 4943"/>
                <p:cNvSpPr/>
                <p:nvPr/>
              </p:nvSpPr>
              <p:spPr>
                <a:xfrm>
                  <a:off x="1319008" y="1636920"/>
                  <a:ext cx="969466" cy="1145163"/>
                </a:xfrm>
                <a:custGeom>
                  <a:avLst/>
                  <a:gdLst/>
                  <a:ahLst/>
                  <a:cxnLst/>
                  <a:rect l="0" t="0" r="0" b="0"/>
                  <a:pathLst>
                    <a:path w="120000" h="120000" extrusionOk="0">
                      <a:moveTo>
                        <a:pt x="65221" y="36838"/>
                      </a:moveTo>
                      <a:lnTo>
                        <a:pt x="64572" y="36741"/>
                      </a:lnTo>
                      <a:lnTo>
                        <a:pt x="63952" y="36643"/>
                      </a:lnTo>
                      <a:lnTo>
                        <a:pt x="63303" y="36570"/>
                      </a:lnTo>
                      <a:lnTo>
                        <a:pt x="62654" y="36521"/>
                      </a:lnTo>
                      <a:lnTo>
                        <a:pt x="62005" y="36497"/>
                      </a:lnTo>
                      <a:lnTo>
                        <a:pt x="61327" y="36448"/>
                      </a:lnTo>
                      <a:lnTo>
                        <a:pt x="60678" y="36448"/>
                      </a:lnTo>
                      <a:lnTo>
                        <a:pt x="60000" y="36448"/>
                      </a:lnTo>
                      <a:lnTo>
                        <a:pt x="58613" y="36472"/>
                      </a:lnTo>
                      <a:lnTo>
                        <a:pt x="57256" y="36521"/>
                      </a:lnTo>
                      <a:lnTo>
                        <a:pt x="55929" y="36643"/>
                      </a:lnTo>
                      <a:lnTo>
                        <a:pt x="54601" y="36838"/>
                      </a:lnTo>
                      <a:lnTo>
                        <a:pt x="53274" y="37033"/>
                      </a:lnTo>
                      <a:lnTo>
                        <a:pt x="51976" y="37301"/>
                      </a:lnTo>
                      <a:lnTo>
                        <a:pt x="50707" y="37594"/>
                      </a:lnTo>
                      <a:lnTo>
                        <a:pt x="49469" y="37960"/>
                      </a:lnTo>
                      <a:lnTo>
                        <a:pt x="48230" y="38325"/>
                      </a:lnTo>
                      <a:lnTo>
                        <a:pt x="47020" y="38764"/>
                      </a:lnTo>
                      <a:lnTo>
                        <a:pt x="45870" y="39227"/>
                      </a:lnTo>
                      <a:lnTo>
                        <a:pt x="44719" y="39739"/>
                      </a:lnTo>
                      <a:lnTo>
                        <a:pt x="43628" y="40300"/>
                      </a:lnTo>
                      <a:lnTo>
                        <a:pt x="42536" y="40861"/>
                      </a:lnTo>
                      <a:lnTo>
                        <a:pt x="41474" y="41470"/>
                      </a:lnTo>
                      <a:lnTo>
                        <a:pt x="40442" y="42129"/>
                      </a:lnTo>
                      <a:lnTo>
                        <a:pt x="39469" y="42811"/>
                      </a:lnTo>
                      <a:lnTo>
                        <a:pt x="38525" y="43518"/>
                      </a:lnTo>
                      <a:lnTo>
                        <a:pt x="37581" y="44274"/>
                      </a:lnTo>
                      <a:lnTo>
                        <a:pt x="36725" y="45030"/>
                      </a:lnTo>
                      <a:lnTo>
                        <a:pt x="35870" y="45859"/>
                      </a:lnTo>
                      <a:lnTo>
                        <a:pt x="35073" y="46688"/>
                      </a:lnTo>
                      <a:lnTo>
                        <a:pt x="34336" y="47566"/>
                      </a:lnTo>
                      <a:lnTo>
                        <a:pt x="33598" y="48443"/>
                      </a:lnTo>
                      <a:lnTo>
                        <a:pt x="32949" y="49370"/>
                      </a:lnTo>
                      <a:lnTo>
                        <a:pt x="32300" y="50296"/>
                      </a:lnTo>
                      <a:lnTo>
                        <a:pt x="31710" y="51271"/>
                      </a:lnTo>
                      <a:lnTo>
                        <a:pt x="31179" y="52222"/>
                      </a:lnTo>
                      <a:lnTo>
                        <a:pt x="30707" y="53246"/>
                      </a:lnTo>
                      <a:lnTo>
                        <a:pt x="30265" y="54270"/>
                      </a:lnTo>
                      <a:lnTo>
                        <a:pt x="29911" y="55318"/>
                      </a:lnTo>
                      <a:lnTo>
                        <a:pt x="29557" y="56367"/>
                      </a:lnTo>
                      <a:lnTo>
                        <a:pt x="27994" y="56733"/>
                      </a:lnTo>
                      <a:lnTo>
                        <a:pt x="26460" y="57147"/>
                      </a:lnTo>
                      <a:lnTo>
                        <a:pt x="24926" y="57586"/>
                      </a:lnTo>
                      <a:lnTo>
                        <a:pt x="23451" y="58098"/>
                      </a:lnTo>
                      <a:lnTo>
                        <a:pt x="21976" y="58659"/>
                      </a:lnTo>
                      <a:lnTo>
                        <a:pt x="20560" y="59268"/>
                      </a:lnTo>
                      <a:lnTo>
                        <a:pt x="19174" y="59926"/>
                      </a:lnTo>
                      <a:lnTo>
                        <a:pt x="17787" y="60609"/>
                      </a:lnTo>
                      <a:lnTo>
                        <a:pt x="16489" y="61389"/>
                      </a:lnTo>
                      <a:lnTo>
                        <a:pt x="15191" y="62169"/>
                      </a:lnTo>
                      <a:lnTo>
                        <a:pt x="13982" y="62974"/>
                      </a:lnTo>
                      <a:lnTo>
                        <a:pt x="12772" y="63852"/>
                      </a:lnTo>
                      <a:lnTo>
                        <a:pt x="11622" y="64754"/>
                      </a:lnTo>
                      <a:lnTo>
                        <a:pt x="10501" y="65704"/>
                      </a:lnTo>
                      <a:lnTo>
                        <a:pt x="9439" y="66655"/>
                      </a:lnTo>
                      <a:lnTo>
                        <a:pt x="8407" y="67679"/>
                      </a:lnTo>
                      <a:lnTo>
                        <a:pt x="7463" y="68752"/>
                      </a:lnTo>
                      <a:lnTo>
                        <a:pt x="6548" y="69825"/>
                      </a:lnTo>
                      <a:lnTo>
                        <a:pt x="5663" y="70946"/>
                      </a:lnTo>
                      <a:lnTo>
                        <a:pt x="4867" y="72068"/>
                      </a:lnTo>
                      <a:lnTo>
                        <a:pt x="4100" y="73238"/>
                      </a:lnTo>
                      <a:lnTo>
                        <a:pt x="3421" y="74433"/>
                      </a:lnTo>
                      <a:lnTo>
                        <a:pt x="2772" y="75676"/>
                      </a:lnTo>
                      <a:lnTo>
                        <a:pt x="2241" y="76944"/>
                      </a:lnTo>
                      <a:lnTo>
                        <a:pt x="1710" y="78212"/>
                      </a:lnTo>
                      <a:lnTo>
                        <a:pt x="1238" y="79504"/>
                      </a:lnTo>
                      <a:lnTo>
                        <a:pt x="884" y="80845"/>
                      </a:lnTo>
                      <a:lnTo>
                        <a:pt x="530" y="82161"/>
                      </a:lnTo>
                      <a:lnTo>
                        <a:pt x="294" y="83551"/>
                      </a:lnTo>
                      <a:lnTo>
                        <a:pt x="117" y="84941"/>
                      </a:lnTo>
                      <a:lnTo>
                        <a:pt x="29" y="86330"/>
                      </a:lnTo>
                      <a:lnTo>
                        <a:pt x="0" y="87720"/>
                      </a:lnTo>
                      <a:lnTo>
                        <a:pt x="29" y="89402"/>
                      </a:lnTo>
                      <a:lnTo>
                        <a:pt x="176" y="91036"/>
                      </a:lnTo>
                      <a:lnTo>
                        <a:pt x="412" y="92669"/>
                      </a:lnTo>
                      <a:lnTo>
                        <a:pt x="766" y="94229"/>
                      </a:lnTo>
                      <a:lnTo>
                        <a:pt x="1209" y="95790"/>
                      </a:lnTo>
                      <a:lnTo>
                        <a:pt x="1740" y="97326"/>
                      </a:lnTo>
                      <a:lnTo>
                        <a:pt x="2359" y="98837"/>
                      </a:lnTo>
                      <a:lnTo>
                        <a:pt x="3038" y="100276"/>
                      </a:lnTo>
                      <a:lnTo>
                        <a:pt x="3834" y="101714"/>
                      </a:lnTo>
                      <a:lnTo>
                        <a:pt x="4690" y="103104"/>
                      </a:lnTo>
                      <a:lnTo>
                        <a:pt x="5634" y="104445"/>
                      </a:lnTo>
                      <a:lnTo>
                        <a:pt x="6666" y="105786"/>
                      </a:lnTo>
                      <a:lnTo>
                        <a:pt x="7728" y="107054"/>
                      </a:lnTo>
                      <a:lnTo>
                        <a:pt x="8908" y="108273"/>
                      </a:lnTo>
                      <a:lnTo>
                        <a:pt x="10147" y="109443"/>
                      </a:lnTo>
                      <a:lnTo>
                        <a:pt x="11415" y="110540"/>
                      </a:lnTo>
                      <a:lnTo>
                        <a:pt x="12772" y="111613"/>
                      </a:lnTo>
                      <a:lnTo>
                        <a:pt x="14188" y="112637"/>
                      </a:lnTo>
                      <a:lnTo>
                        <a:pt x="15663" y="113612"/>
                      </a:lnTo>
                      <a:lnTo>
                        <a:pt x="17197" y="114490"/>
                      </a:lnTo>
                      <a:lnTo>
                        <a:pt x="18790" y="115318"/>
                      </a:lnTo>
                      <a:lnTo>
                        <a:pt x="20442" y="116123"/>
                      </a:lnTo>
                      <a:lnTo>
                        <a:pt x="22123" y="116830"/>
                      </a:lnTo>
                      <a:lnTo>
                        <a:pt x="23834" y="117464"/>
                      </a:lnTo>
                      <a:lnTo>
                        <a:pt x="25634" y="118049"/>
                      </a:lnTo>
                      <a:lnTo>
                        <a:pt x="27433" y="118561"/>
                      </a:lnTo>
                      <a:lnTo>
                        <a:pt x="29292" y="119000"/>
                      </a:lnTo>
                      <a:lnTo>
                        <a:pt x="31179" y="119341"/>
                      </a:lnTo>
                      <a:lnTo>
                        <a:pt x="33097" y="119634"/>
                      </a:lnTo>
                      <a:lnTo>
                        <a:pt x="35073" y="119853"/>
                      </a:lnTo>
                      <a:lnTo>
                        <a:pt x="37050" y="119951"/>
                      </a:lnTo>
                      <a:lnTo>
                        <a:pt x="39056" y="120000"/>
                      </a:lnTo>
                      <a:lnTo>
                        <a:pt x="120000" y="120000"/>
                      </a:lnTo>
                      <a:lnTo>
                        <a:pt x="120000" y="0"/>
                      </a:lnTo>
                      <a:lnTo>
                        <a:pt x="117492" y="121"/>
                      </a:lnTo>
                      <a:lnTo>
                        <a:pt x="115014" y="268"/>
                      </a:lnTo>
                      <a:lnTo>
                        <a:pt x="112566" y="511"/>
                      </a:lnTo>
                      <a:lnTo>
                        <a:pt x="110176" y="853"/>
                      </a:lnTo>
                      <a:lnTo>
                        <a:pt x="107787" y="1292"/>
                      </a:lnTo>
                      <a:lnTo>
                        <a:pt x="105457" y="1755"/>
                      </a:lnTo>
                      <a:lnTo>
                        <a:pt x="103185" y="2340"/>
                      </a:lnTo>
                      <a:lnTo>
                        <a:pt x="100884" y="2998"/>
                      </a:lnTo>
                      <a:lnTo>
                        <a:pt x="98702" y="3730"/>
                      </a:lnTo>
                      <a:lnTo>
                        <a:pt x="96519" y="4534"/>
                      </a:lnTo>
                      <a:lnTo>
                        <a:pt x="94395" y="5388"/>
                      </a:lnTo>
                      <a:lnTo>
                        <a:pt x="92359" y="6338"/>
                      </a:lnTo>
                      <a:lnTo>
                        <a:pt x="90353" y="7362"/>
                      </a:lnTo>
                      <a:lnTo>
                        <a:pt x="88377" y="8411"/>
                      </a:lnTo>
                      <a:lnTo>
                        <a:pt x="86519" y="9557"/>
                      </a:lnTo>
                      <a:lnTo>
                        <a:pt x="84660" y="10751"/>
                      </a:lnTo>
                      <a:lnTo>
                        <a:pt x="82890" y="11995"/>
                      </a:lnTo>
                      <a:lnTo>
                        <a:pt x="81179" y="13336"/>
                      </a:lnTo>
                      <a:lnTo>
                        <a:pt x="79528" y="14701"/>
                      </a:lnTo>
                      <a:lnTo>
                        <a:pt x="77964" y="16115"/>
                      </a:lnTo>
                      <a:lnTo>
                        <a:pt x="76460" y="17602"/>
                      </a:lnTo>
                      <a:lnTo>
                        <a:pt x="75014" y="19138"/>
                      </a:lnTo>
                      <a:lnTo>
                        <a:pt x="73657" y="20723"/>
                      </a:lnTo>
                      <a:lnTo>
                        <a:pt x="72389" y="22356"/>
                      </a:lnTo>
                      <a:lnTo>
                        <a:pt x="71209" y="24014"/>
                      </a:lnTo>
                      <a:lnTo>
                        <a:pt x="70058" y="25721"/>
                      </a:lnTo>
                      <a:lnTo>
                        <a:pt x="69056" y="27476"/>
                      </a:lnTo>
                      <a:lnTo>
                        <a:pt x="68082" y="29280"/>
                      </a:lnTo>
                      <a:lnTo>
                        <a:pt x="67227" y="31109"/>
                      </a:lnTo>
                      <a:lnTo>
                        <a:pt x="66460" y="32986"/>
                      </a:lnTo>
                      <a:lnTo>
                        <a:pt x="65811" y="34912"/>
                      </a:lnTo>
                      <a:lnTo>
                        <a:pt x="65221" y="36838"/>
                      </a:lnTo>
                      <a:close/>
                    </a:path>
                  </a:pathLst>
                </a:custGeom>
                <a:solidFill>
                  <a:schemeClr val="bg1"/>
                </a:solidFill>
                <a:ln>
                  <a:noFill/>
                </a:ln>
              </p:spPr>
              <p:txBody>
                <a:bodyPr lIns="68575" tIns="34275" rIns="68575" bIns="34275" anchor="t" anchorCtr="0">
                  <a:noAutofit/>
                </a:bodyPr>
                <a:lstStyle/>
                <a:p>
                  <a:pPr defTabSz="914378">
                    <a:defRPr/>
                  </a:pPr>
                  <a:endParaRPr sz="1013" kern="0" dirty="0">
                    <a:solidFill>
                      <a:srgbClr val="6D7777"/>
                    </a:solidFill>
                    <a:latin typeface="IBM Plex Sans" charset="0"/>
                    <a:ea typeface="IBM Plex Sans" charset="0"/>
                    <a:cs typeface="IBM Plex Sans" charset="0"/>
                    <a:sym typeface="Calibri"/>
                  </a:endParaRPr>
                </a:p>
              </p:txBody>
            </p:sp>
          </p:grpSp>
          <p:sp>
            <p:nvSpPr>
              <p:cNvPr id="46" name="TextBox 45"/>
              <p:cNvSpPr txBox="1"/>
              <p:nvPr/>
            </p:nvSpPr>
            <p:spPr>
              <a:xfrm>
                <a:off x="2106003" y="3532398"/>
                <a:ext cx="1738703" cy="492443"/>
              </a:xfrm>
              <a:prstGeom prst="rect">
                <a:avLst/>
              </a:prstGeom>
              <a:noFill/>
            </p:spPr>
            <p:txBody>
              <a:bodyPr wrap="square" rtlCol="0">
                <a:spAutoFit/>
              </a:bodyPr>
              <a:lstStyle/>
              <a:p>
                <a:pPr algn="ctr">
                  <a:defRPr/>
                </a:pPr>
                <a:r>
                  <a:rPr lang="en-US" sz="1800" b="1" kern="0" dirty="0">
                    <a:solidFill>
                      <a:srgbClr val="FFFFFF"/>
                    </a:solidFill>
                    <a:latin typeface="IBM Plex Sans" charset="0"/>
                    <a:ea typeface="IBM Plex Sans" charset="0"/>
                    <a:cs typeface="IBM Plex Sans" charset="0"/>
                  </a:rPr>
                  <a:t>Public</a:t>
                </a:r>
                <a:endParaRPr lang="en-US" sz="1800" b="1" kern="0" baseline="30000" dirty="0">
                  <a:solidFill>
                    <a:srgbClr val="FFFFFF"/>
                  </a:solidFill>
                  <a:latin typeface="IBM Plex Sans" charset="0"/>
                  <a:ea typeface="IBM Plex Sans" charset="0"/>
                  <a:cs typeface="IBM Plex Sans" charset="0"/>
                </a:endParaRPr>
              </a:p>
            </p:txBody>
          </p:sp>
          <p:sp>
            <p:nvSpPr>
              <p:cNvPr id="47" name="Rectangle 46"/>
              <p:cNvSpPr/>
              <p:nvPr/>
            </p:nvSpPr>
            <p:spPr>
              <a:xfrm>
                <a:off x="92962" y="4214811"/>
                <a:ext cx="5735100" cy="1119204"/>
              </a:xfrm>
              <a:prstGeom prst="rect">
                <a:avLst/>
              </a:prstGeom>
              <a:noFill/>
              <a:ln w="25400" cap="flat" cmpd="sng" algn="ctr">
                <a:noFill/>
                <a:prstDash val="solid"/>
              </a:ln>
              <a:effectLst/>
            </p:spPr>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algn="ctr" defTabSz="914378">
                  <a:defRPr/>
                </a:pPr>
                <a:r>
                  <a:rPr lang="en-US" sz="2100" kern="0" dirty="0">
                    <a:latin typeface="IBM Plex Sans" charset="0"/>
                    <a:ea typeface="IBM Plex Sans" charset="0"/>
                    <a:cs typeface="IBM Plex Sans" charset="0"/>
                  </a:rPr>
                  <a:t>Getting new value from</a:t>
                </a:r>
              </a:p>
              <a:p>
                <a:pPr algn="ctr" defTabSz="914378">
                  <a:defRPr/>
                </a:pPr>
                <a:r>
                  <a:rPr lang="en-US" sz="2100" kern="0" dirty="0">
                    <a:latin typeface="IBM Plex Sans" charset="0"/>
                    <a:ea typeface="IBM Plex Sans" charset="0"/>
                    <a:cs typeface="IBM Plex Sans" charset="0"/>
                  </a:rPr>
                  <a:t>third parties</a:t>
                </a:r>
              </a:p>
            </p:txBody>
          </p:sp>
        </p:grpSp>
        <p:grpSp>
          <p:nvGrpSpPr>
            <p:cNvPr id="39" name="Group 38"/>
            <p:cNvGrpSpPr/>
            <p:nvPr/>
          </p:nvGrpSpPr>
          <p:grpSpPr>
            <a:xfrm>
              <a:off x="5476450" y="2757892"/>
              <a:ext cx="5754752" cy="2576123"/>
              <a:chOff x="6344286" y="2757892"/>
              <a:chExt cx="5754752" cy="2576123"/>
            </a:xfrm>
          </p:grpSpPr>
          <p:grpSp>
            <p:nvGrpSpPr>
              <p:cNvPr id="40" name="Group 39"/>
              <p:cNvGrpSpPr/>
              <p:nvPr/>
            </p:nvGrpSpPr>
            <p:grpSpPr>
              <a:xfrm>
                <a:off x="7929127" y="2757892"/>
                <a:ext cx="2585070" cy="1535909"/>
                <a:chOff x="1319008" y="1636920"/>
                <a:chExt cx="1927410" cy="1145163"/>
              </a:xfrm>
              <a:solidFill>
                <a:srgbClr val="2F83E8"/>
              </a:solidFill>
            </p:grpSpPr>
            <p:sp>
              <p:nvSpPr>
                <p:cNvPr id="43" name="Shape 4944"/>
                <p:cNvSpPr/>
                <p:nvPr/>
              </p:nvSpPr>
              <p:spPr>
                <a:xfrm>
                  <a:off x="2277814" y="1643101"/>
                  <a:ext cx="968604" cy="1138981"/>
                </a:xfrm>
                <a:custGeom>
                  <a:avLst/>
                  <a:gdLst/>
                  <a:ahLst/>
                  <a:cxnLst/>
                  <a:rect l="0" t="0" r="0" b="0"/>
                  <a:pathLst>
                    <a:path w="120000" h="120000" extrusionOk="0">
                      <a:moveTo>
                        <a:pt x="99857" y="59475"/>
                      </a:moveTo>
                      <a:lnTo>
                        <a:pt x="99798" y="57599"/>
                      </a:lnTo>
                      <a:lnTo>
                        <a:pt x="99621" y="55746"/>
                      </a:lnTo>
                      <a:lnTo>
                        <a:pt x="99326" y="53942"/>
                      </a:lnTo>
                      <a:lnTo>
                        <a:pt x="98943" y="52138"/>
                      </a:lnTo>
                      <a:lnTo>
                        <a:pt x="98441" y="50383"/>
                      </a:lnTo>
                      <a:lnTo>
                        <a:pt x="97822" y="48653"/>
                      </a:lnTo>
                      <a:lnTo>
                        <a:pt x="97144" y="46995"/>
                      </a:lnTo>
                      <a:lnTo>
                        <a:pt x="96347" y="45338"/>
                      </a:lnTo>
                      <a:lnTo>
                        <a:pt x="95463" y="43729"/>
                      </a:lnTo>
                      <a:lnTo>
                        <a:pt x="94490" y="42169"/>
                      </a:lnTo>
                      <a:lnTo>
                        <a:pt x="93428" y="40633"/>
                      </a:lnTo>
                      <a:lnTo>
                        <a:pt x="92278" y="39195"/>
                      </a:lnTo>
                      <a:lnTo>
                        <a:pt x="91039" y="37757"/>
                      </a:lnTo>
                      <a:lnTo>
                        <a:pt x="89741" y="36392"/>
                      </a:lnTo>
                      <a:lnTo>
                        <a:pt x="88355" y="35076"/>
                      </a:lnTo>
                      <a:lnTo>
                        <a:pt x="86881" y="33808"/>
                      </a:lnTo>
                      <a:lnTo>
                        <a:pt x="85377" y="32614"/>
                      </a:lnTo>
                      <a:lnTo>
                        <a:pt x="83784" y="31468"/>
                      </a:lnTo>
                      <a:lnTo>
                        <a:pt x="82133" y="30396"/>
                      </a:lnTo>
                      <a:lnTo>
                        <a:pt x="80393" y="29372"/>
                      </a:lnTo>
                      <a:lnTo>
                        <a:pt x="78623" y="28446"/>
                      </a:lnTo>
                      <a:lnTo>
                        <a:pt x="76765" y="27568"/>
                      </a:lnTo>
                      <a:lnTo>
                        <a:pt x="74878" y="26764"/>
                      </a:lnTo>
                      <a:lnTo>
                        <a:pt x="72931" y="26057"/>
                      </a:lnTo>
                      <a:lnTo>
                        <a:pt x="70926" y="25399"/>
                      </a:lnTo>
                      <a:lnTo>
                        <a:pt x="68891" y="24838"/>
                      </a:lnTo>
                      <a:lnTo>
                        <a:pt x="66827" y="24351"/>
                      </a:lnTo>
                      <a:lnTo>
                        <a:pt x="64703" y="23936"/>
                      </a:lnTo>
                      <a:lnTo>
                        <a:pt x="62521" y="23619"/>
                      </a:lnTo>
                      <a:lnTo>
                        <a:pt x="60339" y="23375"/>
                      </a:lnTo>
                      <a:lnTo>
                        <a:pt x="58097" y="23254"/>
                      </a:lnTo>
                      <a:lnTo>
                        <a:pt x="55856" y="23205"/>
                      </a:lnTo>
                      <a:lnTo>
                        <a:pt x="55178" y="23205"/>
                      </a:lnTo>
                      <a:lnTo>
                        <a:pt x="54499" y="23229"/>
                      </a:lnTo>
                      <a:lnTo>
                        <a:pt x="53792" y="23254"/>
                      </a:lnTo>
                      <a:lnTo>
                        <a:pt x="53113" y="23302"/>
                      </a:lnTo>
                      <a:lnTo>
                        <a:pt x="52435" y="23327"/>
                      </a:lnTo>
                      <a:lnTo>
                        <a:pt x="51757" y="23400"/>
                      </a:lnTo>
                      <a:lnTo>
                        <a:pt x="51078" y="23449"/>
                      </a:lnTo>
                      <a:lnTo>
                        <a:pt x="50371" y="23546"/>
                      </a:lnTo>
                      <a:lnTo>
                        <a:pt x="49427" y="22230"/>
                      </a:lnTo>
                      <a:lnTo>
                        <a:pt x="48424" y="20938"/>
                      </a:lnTo>
                      <a:lnTo>
                        <a:pt x="47392" y="19695"/>
                      </a:lnTo>
                      <a:lnTo>
                        <a:pt x="46271" y="18476"/>
                      </a:lnTo>
                      <a:lnTo>
                        <a:pt x="45151" y="17282"/>
                      </a:lnTo>
                      <a:lnTo>
                        <a:pt x="43942" y="16136"/>
                      </a:lnTo>
                      <a:lnTo>
                        <a:pt x="42732" y="15015"/>
                      </a:lnTo>
                      <a:lnTo>
                        <a:pt x="41464" y="13942"/>
                      </a:lnTo>
                      <a:lnTo>
                        <a:pt x="40137" y="12870"/>
                      </a:lnTo>
                      <a:lnTo>
                        <a:pt x="38781" y="11846"/>
                      </a:lnTo>
                      <a:lnTo>
                        <a:pt x="37394" y="10847"/>
                      </a:lnTo>
                      <a:lnTo>
                        <a:pt x="35949" y="9920"/>
                      </a:lnTo>
                      <a:lnTo>
                        <a:pt x="34475" y="8994"/>
                      </a:lnTo>
                      <a:lnTo>
                        <a:pt x="33000" y="8117"/>
                      </a:lnTo>
                      <a:lnTo>
                        <a:pt x="31437" y="7263"/>
                      </a:lnTo>
                      <a:lnTo>
                        <a:pt x="29874" y="6483"/>
                      </a:lnTo>
                      <a:lnTo>
                        <a:pt x="28282" y="5752"/>
                      </a:lnTo>
                      <a:lnTo>
                        <a:pt x="26630" y="5045"/>
                      </a:lnTo>
                      <a:lnTo>
                        <a:pt x="24979" y="4363"/>
                      </a:lnTo>
                      <a:lnTo>
                        <a:pt x="23268" y="3753"/>
                      </a:lnTo>
                      <a:lnTo>
                        <a:pt x="21528" y="3168"/>
                      </a:lnTo>
                      <a:lnTo>
                        <a:pt x="19788" y="2632"/>
                      </a:lnTo>
                      <a:lnTo>
                        <a:pt x="17989" y="2145"/>
                      </a:lnTo>
                      <a:lnTo>
                        <a:pt x="16220" y="1706"/>
                      </a:lnTo>
                      <a:lnTo>
                        <a:pt x="14362" y="1340"/>
                      </a:lnTo>
                      <a:lnTo>
                        <a:pt x="12533" y="975"/>
                      </a:lnTo>
                      <a:lnTo>
                        <a:pt x="10646" y="706"/>
                      </a:lnTo>
                      <a:lnTo>
                        <a:pt x="8758" y="438"/>
                      </a:lnTo>
                      <a:lnTo>
                        <a:pt x="6841" y="268"/>
                      </a:lnTo>
                      <a:lnTo>
                        <a:pt x="4895" y="121"/>
                      </a:lnTo>
                      <a:lnTo>
                        <a:pt x="2978" y="24"/>
                      </a:lnTo>
                      <a:lnTo>
                        <a:pt x="973" y="0"/>
                      </a:lnTo>
                      <a:lnTo>
                        <a:pt x="737" y="0"/>
                      </a:lnTo>
                      <a:lnTo>
                        <a:pt x="471" y="24"/>
                      </a:lnTo>
                      <a:lnTo>
                        <a:pt x="235" y="24"/>
                      </a:lnTo>
                      <a:lnTo>
                        <a:pt x="0" y="24"/>
                      </a:lnTo>
                      <a:lnTo>
                        <a:pt x="0" y="120000"/>
                      </a:lnTo>
                      <a:lnTo>
                        <a:pt x="80924" y="120000"/>
                      </a:lnTo>
                      <a:lnTo>
                        <a:pt x="82929" y="119951"/>
                      </a:lnTo>
                      <a:lnTo>
                        <a:pt x="84934" y="119853"/>
                      </a:lnTo>
                      <a:lnTo>
                        <a:pt x="86881" y="119634"/>
                      </a:lnTo>
                      <a:lnTo>
                        <a:pt x="88798" y="119341"/>
                      </a:lnTo>
                      <a:lnTo>
                        <a:pt x="90715" y="119000"/>
                      </a:lnTo>
                      <a:lnTo>
                        <a:pt x="92543" y="118561"/>
                      </a:lnTo>
                      <a:lnTo>
                        <a:pt x="94372" y="118049"/>
                      </a:lnTo>
                      <a:lnTo>
                        <a:pt x="96141" y="117464"/>
                      </a:lnTo>
                      <a:lnTo>
                        <a:pt x="97852" y="116831"/>
                      </a:lnTo>
                      <a:lnTo>
                        <a:pt x="99562" y="116124"/>
                      </a:lnTo>
                      <a:lnTo>
                        <a:pt x="101184" y="115319"/>
                      </a:lnTo>
                      <a:lnTo>
                        <a:pt x="102777" y="114491"/>
                      </a:lnTo>
                      <a:lnTo>
                        <a:pt x="104310" y="113613"/>
                      </a:lnTo>
                      <a:lnTo>
                        <a:pt x="105785" y="112638"/>
                      </a:lnTo>
                      <a:lnTo>
                        <a:pt x="107200" y="111614"/>
                      </a:lnTo>
                      <a:lnTo>
                        <a:pt x="108557" y="110542"/>
                      </a:lnTo>
                      <a:lnTo>
                        <a:pt x="109855" y="109445"/>
                      </a:lnTo>
                      <a:lnTo>
                        <a:pt x="111093" y="108275"/>
                      </a:lnTo>
                      <a:lnTo>
                        <a:pt x="112243" y="107056"/>
                      </a:lnTo>
                      <a:lnTo>
                        <a:pt x="113334" y="105789"/>
                      </a:lnTo>
                      <a:lnTo>
                        <a:pt x="114337" y="104448"/>
                      </a:lnTo>
                      <a:lnTo>
                        <a:pt x="115281" y="103107"/>
                      </a:lnTo>
                      <a:lnTo>
                        <a:pt x="116166" y="101718"/>
                      </a:lnTo>
                      <a:lnTo>
                        <a:pt x="116932" y="100280"/>
                      </a:lnTo>
                      <a:lnTo>
                        <a:pt x="117640" y="98842"/>
                      </a:lnTo>
                      <a:lnTo>
                        <a:pt x="118230" y="97330"/>
                      </a:lnTo>
                      <a:lnTo>
                        <a:pt x="118761" y="95795"/>
                      </a:lnTo>
                      <a:lnTo>
                        <a:pt x="119203" y="94235"/>
                      </a:lnTo>
                      <a:lnTo>
                        <a:pt x="119528" y="92675"/>
                      </a:lnTo>
                      <a:lnTo>
                        <a:pt x="119793" y="91042"/>
                      </a:lnTo>
                      <a:lnTo>
                        <a:pt x="119941" y="89408"/>
                      </a:lnTo>
                      <a:lnTo>
                        <a:pt x="120000" y="87726"/>
                      </a:lnTo>
                      <a:lnTo>
                        <a:pt x="119970" y="86630"/>
                      </a:lnTo>
                      <a:lnTo>
                        <a:pt x="119911" y="85484"/>
                      </a:lnTo>
                      <a:lnTo>
                        <a:pt x="119793" y="84363"/>
                      </a:lnTo>
                      <a:lnTo>
                        <a:pt x="119616" y="83266"/>
                      </a:lnTo>
                      <a:lnTo>
                        <a:pt x="119410" y="82169"/>
                      </a:lnTo>
                      <a:lnTo>
                        <a:pt x="119174" y="81072"/>
                      </a:lnTo>
                      <a:lnTo>
                        <a:pt x="118849" y="80024"/>
                      </a:lnTo>
                      <a:lnTo>
                        <a:pt x="118554" y="78976"/>
                      </a:lnTo>
                      <a:lnTo>
                        <a:pt x="118142" y="77928"/>
                      </a:lnTo>
                      <a:lnTo>
                        <a:pt x="117758" y="76904"/>
                      </a:lnTo>
                      <a:lnTo>
                        <a:pt x="117286" y="75904"/>
                      </a:lnTo>
                      <a:lnTo>
                        <a:pt x="116785" y="74905"/>
                      </a:lnTo>
                      <a:lnTo>
                        <a:pt x="116254" y="73954"/>
                      </a:lnTo>
                      <a:lnTo>
                        <a:pt x="115694" y="72979"/>
                      </a:lnTo>
                      <a:lnTo>
                        <a:pt x="115074" y="72029"/>
                      </a:lnTo>
                      <a:lnTo>
                        <a:pt x="114426" y="71127"/>
                      </a:lnTo>
                      <a:lnTo>
                        <a:pt x="113747" y="70201"/>
                      </a:lnTo>
                      <a:lnTo>
                        <a:pt x="113040" y="69323"/>
                      </a:lnTo>
                      <a:lnTo>
                        <a:pt x="112273" y="68470"/>
                      </a:lnTo>
                      <a:lnTo>
                        <a:pt x="111506" y="67641"/>
                      </a:lnTo>
                      <a:lnTo>
                        <a:pt x="110680" y="66812"/>
                      </a:lnTo>
                      <a:lnTo>
                        <a:pt x="109855" y="66008"/>
                      </a:lnTo>
                      <a:lnTo>
                        <a:pt x="108970" y="65252"/>
                      </a:lnTo>
                      <a:lnTo>
                        <a:pt x="108056" y="64497"/>
                      </a:lnTo>
                      <a:lnTo>
                        <a:pt x="107141" y="63790"/>
                      </a:lnTo>
                      <a:lnTo>
                        <a:pt x="106168" y="63083"/>
                      </a:lnTo>
                      <a:lnTo>
                        <a:pt x="105165" y="62400"/>
                      </a:lnTo>
                      <a:lnTo>
                        <a:pt x="104163" y="61767"/>
                      </a:lnTo>
                      <a:lnTo>
                        <a:pt x="103130" y="61157"/>
                      </a:lnTo>
                      <a:lnTo>
                        <a:pt x="102069" y="60548"/>
                      </a:lnTo>
                      <a:lnTo>
                        <a:pt x="100978" y="59987"/>
                      </a:lnTo>
                      <a:lnTo>
                        <a:pt x="99857" y="59475"/>
                      </a:lnTo>
                      <a:close/>
                    </a:path>
                  </a:pathLst>
                </a:custGeom>
                <a:solidFill>
                  <a:schemeClr val="accent3"/>
                </a:solidFill>
                <a:ln>
                  <a:noFill/>
                </a:ln>
              </p:spPr>
              <p:txBody>
                <a:bodyPr lIns="68575" tIns="34275" rIns="68575" bIns="34275" anchor="t" anchorCtr="0">
                  <a:noAutofit/>
                </a:bodyPr>
                <a:lstStyle/>
                <a:p>
                  <a:pPr defTabSz="914378">
                    <a:defRPr/>
                  </a:pPr>
                  <a:endParaRPr sz="1013" kern="0" dirty="0">
                    <a:latin typeface="IBM Plex Sans" charset="0"/>
                    <a:ea typeface="IBM Plex Sans" charset="0"/>
                    <a:cs typeface="IBM Plex Sans" charset="0"/>
                    <a:sym typeface="Calibri"/>
                  </a:endParaRPr>
                </a:p>
              </p:txBody>
            </p:sp>
            <p:sp>
              <p:nvSpPr>
                <p:cNvPr id="44" name="Shape 4943"/>
                <p:cNvSpPr/>
                <p:nvPr/>
              </p:nvSpPr>
              <p:spPr>
                <a:xfrm>
                  <a:off x="1319008" y="1636920"/>
                  <a:ext cx="969466" cy="1145163"/>
                </a:xfrm>
                <a:custGeom>
                  <a:avLst/>
                  <a:gdLst/>
                  <a:ahLst/>
                  <a:cxnLst/>
                  <a:rect l="0" t="0" r="0" b="0"/>
                  <a:pathLst>
                    <a:path w="120000" h="120000" extrusionOk="0">
                      <a:moveTo>
                        <a:pt x="65221" y="36838"/>
                      </a:moveTo>
                      <a:lnTo>
                        <a:pt x="64572" y="36741"/>
                      </a:lnTo>
                      <a:lnTo>
                        <a:pt x="63952" y="36643"/>
                      </a:lnTo>
                      <a:lnTo>
                        <a:pt x="63303" y="36570"/>
                      </a:lnTo>
                      <a:lnTo>
                        <a:pt x="62654" y="36521"/>
                      </a:lnTo>
                      <a:lnTo>
                        <a:pt x="62005" y="36497"/>
                      </a:lnTo>
                      <a:lnTo>
                        <a:pt x="61327" y="36448"/>
                      </a:lnTo>
                      <a:lnTo>
                        <a:pt x="60678" y="36448"/>
                      </a:lnTo>
                      <a:lnTo>
                        <a:pt x="60000" y="36448"/>
                      </a:lnTo>
                      <a:lnTo>
                        <a:pt x="58613" y="36472"/>
                      </a:lnTo>
                      <a:lnTo>
                        <a:pt x="57256" y="36521"/>
                      </a:lnTo>
                      <a:lnTo>
                        <a:pt x="55929" y="36643"/>
                      </a:lnTo>
                      <a:lnTo>
                        <a:pt x="54601" y="36838"/>
                      </a:lnTo>
                      <a:lnTo>
                        <a:pt x="53274" y="37033"/>
                      </a:lnTo>
                      <a:lnTo>
                        <a:pt x="51976" y="37301"/>
                      </a:lnTo>
                      <a:lnTo>
                        <a:pt x="50707" y="37594"/>
                      </a:lnTo>
                      <a:lnTo>
                        <a:pt x="49469" y="37960"/>
                      </a:lnTo>
                      <a:lnTo>
                        <a:pt x="48230" y="38325"/>
                      </a:lnTo>
                      <a:lnTo>
                        <a:pt x="47020" y="38764"/>
                      </a:lnTo>
                      <a:lnTo>
                        <a:pt x="45870" y="39227"/>
                      </a:lnTo>
                      <a:lnTo>
                        <a:pt x="44719" y="39739"/>
                      </a:lnTo>
                      <a:lnTo>
                        <a:pt x="43628" y="40300"/>
                      </a:lnTo>
                      <a:lnTo>
                        <a:pt x="42536" y="40861"/>
                      </a:lnTo>
                      <a:lnTo>
                        <a:pt x="41474" y="41470"/>
                      </a:lnTo>
                      <a:lnTo>
                        <a:pt x="40442" y="42129"/>
                      </a:lnTo>
                      <a:lnTo>
                        <a:pt x="39469" y="42811"/>
                      </a:lnTo>
                      <a:lnTo>
                        <a:pt x="38525" y="43518"/>
                      </a:lnTo>
                      <a:lnTo>
                        <a:pt x="37581" y="44274"/>
                      </a:lnTo>
                      <a:lnTo>
                        <a:pt x="36725" y="45030"/>
                      </a:lnTo>
                      <a:lnTo>
                        <a:pt x="35870" y="45859"/>
                      </a:lnTo>
                      <a:lnTo>
                        <a:pt x="35073" y="46688"/>
                      </a:lnTo>
                      <a:lnTo>
                        <a:pt x="34336" y="47566"/>
                      </a:lnTo>
                      <a:lnTo>
                        <a:pt x="33598" y="48443"/>
                      </a:lnTo>
                      <a:lnTo>
                        <a:pt x="32949" y="49370"/>
                      </a:lnTo>
                      <a:lnTo>
                        <a:pt x="32300" y="50296"/>
                      </a:lnTo>
                      <a:lnTo>
                        <a:pt x="31710" y="51271"/>
                      </a:lnTo>
                      <a:lnTo>
                        <a:pt x="31179" y="52222"/>
                      </a:lnTo>
                      <a:lnTo>
                        <a:pt x="30707" y="53246"/>
                      </a:lnTo>
                      <a:lnTo>
                        <a:pt x="30265" y="54270"/>
                      </a:lnTo>
                      <a:lnTo>
                        <a:pt x="29911" y="55318"/>
                      </a:lnTo>
                      <a:lnTo>
                        <a:pt x="29557" y="56367"/>
                      </a:lnTo>
                      <a:lnTo>
                        <a:pt x="27994" y="56733"/>
                      </a:lnTo>
                      <a:lnTo>
                        <a:pt x="26460" y="57147"/>
                      </a:lnTo>
                      <a:lnTo>
                        <a:pt x="24926" y="57586"/>
                      </a:lnTo>
                      <a:lnTo>
                        <a:pt x="23451" y="58098"/>
                      </a:lnTo>
                      <a:lnTo>
                        <a:pt x="21976" y="58659"/>
                      </a:lnTo>
                      <a:lnTo>
                        <a:pt x="20560" y="59268"/>
                      </a:lnTo>
                      <a:lnTo>
                        <a:pt x="19174" y="59926"/>
                      </a:lnTo>
                      <a:lnTo>
                        <a:pt x="17787" y="60609"/>
                      </a:lnTo>
                      <a:lnTo>
                        <a:pt x="16489" y="61389"/>
                      </a:lnTo>
                      <a:lnTo>
                        <a:pt x="15191" y="62169"/>
                      </a:lnTo>
                      <a:lnTo>
                        <a:pt x="13982" y="62974"/>
                      </a:lnTo>
                      <a:lnTo>
                        <a:pt x="12772" y="63852"/>
                      </a:lnTo>
                      <a:lnTo>
                        <a:pt x="11622" y="64754"/>
                      </a:lnTo>
                      <a:lnTo>
                        <a:pt x="10501" y="65704"/>
                      </a:lnTo>
                      <a:lnTo>
                        <a:pt x="9439" y="66655"/>
                      </a:lnTo>
                      <a:lnTo>
                        <a:pt x="8407" y="67679"/>
                      </a:lnTo>
                      <a:lnTo>
                        <a:pt x="7463" y="68752"/>
                      </a:lnTo>
                      <a:lnTo>
                        <a:pt x="6548" y="69825"/>
                      </a:lnTo>
                      <a:lnTo>
                        <a:pt x="5663" y="70946"/>
                      </a:lnTo>
                      <a:lnTo>
                        <a:pt x="4867" y="72068"/>
                      </a:lnTo>
                      <a:lnTo>
                        <a:pt x="4100" y="73238"/>
                      </a:lnTo>
                      <a:lnTo>
                        <a:pt x="3421" y="74433"/>
                      </a:lnTo>
                      <a:lnTo>
                        <a:pt x="2772" y="75676"/>
                      </a:lnTo>
                      <a:lnTo>
                        <a:pt x="2241" y="76944"/>
                      </a:lnTo>
                      <a:lnTo>
                        <a:pt x="1710" y="78212"/>
                      </a:lnTo>
                      <a:lnTo>
                        <a:pt x="1238" y="79504"/>
                      </a:lnTo>
                      <a:lnTo>
                        <a:pt x="884" y="80845"/>
                      </a:lnTo>
                      <a:lnTo>
                        <a:pt x="530" y="82161"/>
                      </a:lnTo>
                      <a:lnTo>
                        <a:pt x="294" y="83551"/>
                      </a:lnTo>
                      <a:lnTo>
                        <a:pt x="117" y="84941"/>
                      </a:lnTo>
                      <a:lnTo>
                        <a:pt x="29" y="86330"/>
                      </a:lnTo>
                      <a:lnTo>
                        <a:pt x="0" y="87720"/>
                      </a:lnTo>
                      <a:lnTo>
                        <a:pt x="29" y="89402"/>
                      </a:lnTo>
                      <a:lnTo>
                        <a:pt x="176" y="91036"/>
                      </a:lnTo>
                      <a:lnTo>
                        <a:pt x="412" y="92669"/>
                      </a:lnTo>
                      <a:lnTo>
                        <a:pt x="766" y="94229"/>
                      </a:lnTo>
                      <a:lnTo>
                        <a:pt x="1209" y="95790"/>
                      </a:lnTo>
                      <a:lnTo>
                        <a:pt x="1740" y="97326"/>
                      </a:lnTo>
                      <a:lnTo>
                        <a:pt x="2359" y="98837"/>
                      </a:lnTo>
                      <a:lnTo>
                        <a:pt x="3038" y="100276"/>
                      </a:lnTo>
                      <a:lnTo>
                        <a:pt x="3834" y="101714"/>
                      </a:lnTo>
                      <a:lnTo>
                        <a:pt x="4690" y="103104"/>
                      </a:lnTo>
                      <a:lnTo>
                        <a:pt x="5634" y="104445"/>
                      </a:lnTo>
                      <a:lnTo>
                        <a:pt x="6666" y="105786"/>
                      </a:lnTo>
                      <a:lnTo>
                        <a:pt x="7728" y="107054"/>
                      </a:lnTo>
                      <a:lnTo>
                        <a:pt x="8908" y="108273"/>
                      </a:lnTo>
                      <a:lnTo>
                        <a:pt x="10147" y="109443"/>
                      </a:lnTo>
                      <a:lnTo>
                        <a:pt x="11415" y="110540"/>
                      </a:lnTo>
                      <a:lnTo>
                        <a:pt x="12772" y="111613"/>
                      </a:lnTo>
                      <a:lnTo>
                        <a:pt x="14188" y="112637"/>
                      </a:lnTo>
                      <a:lnTo>
                        <a:pt x="15663" y="113612"/>
                      </a:lnTo>
                      <a:lnTo>
                        <a:pt x="17197" y="114490"/>
                      </a:lnTo>
                      <a:lnTo>
                        <a:pt x="18790" y="115318"/>
                      </a:lnTo>
                      <a:lnTo>
                        <a:pt x="20442" y="116123"/>
                      </a:lnTo>
                      <a:lnTo>
                        <a:pt x="22123" y="116830"/>
                      </a:lnTo>
                      <a:lnTo>
                        <a:pt x="23834" y="117464"/>
                      </a:lnTo>
                      <a:lnTo>
                        <a:pt x="25634" y="118049"/>
                      </a:lnTo>
                      <a:lnTo>
                        <a:pt x="27433" y="118561"/>
                      </a:lnTo>
                      <a:lnTo>
                        <a:pt x="29292" y="119000"/>
                      </a:lnTo>
                      <a:lnTo>
                        <a:pt x="31179" y="119341"/>
                      </a:lnTo>
                      <a:lnTo>
                        <a:pt x="33097" y="119634"/>
                      </a:lnTo>
                      <a:lnTo>
                        <a:pt x="35073" y="119853"/>
                      </a:lnTo>
                      <a:lnTo>
                        <a:pt x="37050" y="119951"/>
                      </a:lnTo>
                      <a:lnTo>
                        <a:pt x="39056" y="120000"/>
                      </a:lnTo>
                      <a:lnTo>
                        <a:pt x="120000" y="120000"/>
                      </a:lnTo>
                      <a:lnTo>
                        <a:pt x="120000" y="0"/>
                      </a:lnTo>
                      <a:lnTo>
                        <a:pt x="117492" y="121"/>
                      </a:lnTo>
                      <a:lnTo>
                        <a:pt x="115014" y="268"/>
                      </a:lnTo>
                      <a:lnTo>
                        <a:pt x="112566" y="511"/>
                      </a:lnTo>
                      <a:lnTo>
                        <a:pt x="110176" y="853"/>
                      </a:lnTo>
                      <a:lnTo>
                        <a:pt x="107787" y="1292"/>
                      </a:lnTo>
                      <a:lnTo>
                        <a:pt x="105457" y="1755"/>
                      </a:lnTo>
                      <a:lnTo>
                        <a:pt x="103185" y="2340"/>
                      </a:lnTo>
                      <a:lnTo>
                        <a:pt x="100884" y="2998"/>
                      </a:lnTo>
                      <a:lnTo>
                        <a:pt x="98702" y="3730"/>
                      </a:lnTo>
                      <a:lnTo>
                        <a:pt x="96519" y="4534"/>
                      </a:lnTo>
                      <a:lnTo>
                        <a:pt x="94395" y="5388"/>
                      </a:lnTo>
                      <a:lnTo>
                        <a:pt x="92359" y="6338"/>
                      </a:lnTo>
                      <a:lnTo>
                        <a:pt x="90353" y="7362"/>
                      </a:lnTo>
                      <a:lnTo>
                        <a:pt x="88377" y="8411"/>
                      </a:lnTo>
                      <a:lnTo>
                        <a:pt x="86519" y="9557"/>
                      </a:lnTo>
                      <a:lnTo>
                        <a:pt x="84660" y="10751"/>
                      </a:lnTo>
                      <a:lnTo>
                        <a:pt x="82890" y="11995"/>
                      </a:lnTo>
                      <a:lnTo>
                        <a:pt x="81179" y="13336"/>
                      </a:lnTo>
                      <a:lnTo>
                        <a:pt x="79528" y="14701"/>
                      </a:lnTo>
                      <a:lnTo>
                        <a:pt x="77964" y="16115"/>
                      </a:lnTo>
                      <a:lnTo>
                        <a:pt x="76460" y="17602"/>
                      </a:lnTo>
                      <a:lnTo>
                        <a:pt x="75014" y="19138"/>
                      </a:lnTo>
                      <a:lnTo>
                        <a:pt x="73657" y="20723"/>
                      </a:lnTo>
                      <a:lnTo>
                        <a:pt x="72389" y="22356"/>
                      </a:lnTo>
                      <a:lnTo>
                        <a:pt x="71209" y="24014"/>
                      </a:lnTo>
                      <a:lnTo>
                        <a:pt x="70058" y="25721"/>
                      </a:lnTo>
                      <a:lnTo>
                        <a:pt x="69056" y="27476"/>
                      </a:lnTo>
                      <a:lnTo>
                        <a:pt x="68082" y="29280"/>
                      </a:lnTo>
                      <a:lnTo>
                        <a:pt x="67227" y="31109"/>
                      </a:lnTo>
                      <a:lnTo>
                        <a:pt x="66460" y="32986"/>
                      </a:lnTo>
                      <a:lnTo>
                        <a:pt x="65811" y="34912"/>
                      </a:lnTo>
                      <a:lnTo>
                        <a:pt x="65221" y="36838"/>
                      </a:lnTo>
                      <a:close/>
                    </a:path>
                  </a:pathLst>
                </a:custGeom>
                <a:solidFill>
                  <a:schemeClr val="accent3"/>
                </a:solidFill>
                <a:ln>
                  <a:noFill/>
                </a:ln>
              </p:spPr>
              <p:txBody>
                <a:bodyPr lIns="68575" tIns="34275" rIns="68575" bIns="34275" anchor="t" anchorCtr="0">
                  <a:noAutofit/>
                </a:bodyPr>
                <a:lstStyle/>
                <a:p>
                  <a:pPr defTabSz="914378">
                    <a:defRPr/>
                  </a:pPr>
                  <a:endParaRPr sz="1013" kern="0" dirty="0">
                    <a:solidFill>
                      <a:srgbClr val="6D7777"/>
                    </a:solidFill>
                    <a:latin typeface="IBM Plex Sans" charset="0"/>
                    <a:ea typeface="IBM Plex Sans" charset="0"/>
                    <a:cs typeface="IBM Plex Sans" charset="0"/>
                    <a:sym typeface="Calibri"/>
                  </a:endParaRPr>
                </a:p>
              </p:txBody>
            </p:sp>
          </p:grpSp>
          <p:sp>
            <p:nvSpPr>
              <p:cNvPr id="41" name="TextBox 40"/>
              <p:cNvSpPr txBox="1"/>
              <p:nvPr/>
            </p:nvSpPr>
            <p:spPr>
              <a:xfrm>
                <a:off x="8352311" y="3532398"/>
                <a:ext cx="1738703" cy="492443"/>
              </a:xfrm>
              <a:prstGeom prst="rect">
                <a:avLst/>
              </a:prstGeom>
              <a:noFill/>
            </p:spPr>
            <p:txBody>
              <a:bodyPr wrap="square" rtlCol="0">
                <a:spAutoFit/>
              </a:bodyPr>
              <a:lstStyle/>
              <a:p>
                <a:pPr algn="ctr">
                  <a:defRPr/>
                </a:pPr>
                <a:r>
                  <a:rPr lang="en-US" sz="1800" b="1" kern="0" dirty="0">
                    <a:solidFill>
                      <a:srgbClr val="FFFFFF"/>
                    </a:solidFill>
                    <a:latin typeface="IBM Plex Sans" charset="0"/>
                    <a:ea typeface="IBM Plex Sans" charset="0"/>
                    <a:cs typeface="IBM Plex Sans" charset="0"/>
                  </a:rPr>
                  <a:t>Private</a:t>
                </a:r>
                <a:endParaRPr lang="en-US" sz="1800" b="1" kern="0" baseline="30000" dirty="0">
                  <a:solidFill>
                    <a:srgbClr val="FFFFFF"/>
                  </a:solidFill>
                  <a:latin typeface="IBM Plex Sans" charset="0"/>
                  <a:ea typeface="IBM Plex Sans" charset="0"/>
                  <a:cs typeface="IBM Plex Sans" charset="0"/>
                </a:endParaRPr>
              </a:p>
            </p:txBody>
          </p:sp>
          <p:sp>
            <p:nvSpPr>
              <p:cNvPr id="42" name="Rectangle 41"/>
              <p:cNvSpPr/>
              <p:nvPr/>
            </p:nvSpPr>
            <p:spPr>
              <a:xfrm>
                <a:off x="6344286" y="4214811"/>
                <a:ext cx="5754752" cy="1119204"/>
              </a:xfrm>
              <a:prstGeom prst="rect">
                <a:avLst/>
              </a:prstGeom>
              <a:noFill/>
              <a:ln w="25400" cap="flat" cmpd="sng" algn="ctr">
                <a:noFill/>
                <a:prstDash val="solid"/>
              </a:ln>
              <a:effectLst/>
            </p:spPr>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algn="ctr" defTabSz="914378">
                  <a:defRPr/>
                </a:pPr>
                <a:r>
                  <a:rPr lang="en-US" sz="2100" kern="0" dirty="0">
                    <a:latin typeface="IBM Plex Sans" charset="0"/>
                    <a:ea typeface="IBM Plex Sans" charset="0"/>
                    <a:cs typeface="IBM Plex Sans" charset="0"/>
                  </a:rPr>
                  <a:t>Extracting value from</a:t>
                </a:r>
              </a:p>
              <a:p>
                <a:pPr algn="ctr" defTabSz="914378">
                  <a:defRPr/>
                </a:pPr>
                <a:r>
                  <a:rPr lang="en-US" sz="2100" kern="0" dirty="0">
                    <a:latin typeface="IBM Plex Sans" charset="0"/>
                    <a:ea typeface="IBM Plex Sans" charset="0"/>
                    <a:cs typeface="IBM Plex Sans" charset="0"/>
                  </a:rPr>
                  <a:t>your entire business</a:t>
                </a:r>
              </a:p>
            </p:txBody>
          </p:sp>
        </p:grpSp>
      </p:grpSp>
      <p:sp>
        <p:nvSpPr>
          <p:cNvPr id="50" name="TextBox 49"/>
          <p:cNvSpPr txBox="1"/>
          <p:nvPr/>
        </p:nvSpPr>
        <p:spPr>
          <a:xfrm>
            <a:off x="1453487" y="825275"/>
            <a:ext cx="6305265" cy="992579"/>
          </a:xfrm>
          <a:prstGeom prst="rect">
            <a:avLst/>
          </a:prstGeom>
          <a:solidFill>
            <a:schemeClr val="accent2"/>
          </a:solidFill>
          <a:ln w="9525" cap="flat" cmpd="sng" algn="ctr">
            <a:solidFill>
              <a:schemeClr val="accent1"/>
            </a:solidFill>
            <a:prstDash val="solid"/>
          </a:ln>
          <a:effectLst/>
        </p:spPr>
        <p:txBody>
          <a:bodyPr wrap="square" rtlCol="0">
            <a:spAutoFit/>
          </a:bodyPr>
          <a:lstStyle/>
          <a:p>
            <a:pPr algn="ctr">
              <a:defRPr/>
            </a:pPr>
            <a:r>
              <a:rPr lang="en-US" sz="2400" kern="0" dirty="0">
                <a:solidFill>
                  <a:schemeClr val="bg2"/>
                </a:solidFill>
                <a:latin typeface="IBM Plex Sans" charset="0"/>
                <a:ea typeface="IBM Plex Sans" charset="0"/>
                <a:cs typeface="IBM Plex Sans" charset="0"/>
              </a:rPr>
              <a:t>8 out of 10 committing to Multi-Cloud</a:t>
            </a:r>
          </a:p>
          <a:p>
            <a:pPr algn="ctr">
              <a:defRPr/>
            </a:pPr>
            <a:endParaRPr lang="en-US" sz="1050" kern="0" dirty="0">
              <a:solidFill>
                <a:schemeClr val="bg2"/>
              </a:solidFill>
              <a:latin typeface="IBM Plex Sans" charset="0"/>
              <a:ea typeface="IBM Plex Sans" charset="0"/>
              <a:cs typeface="IBM Plex Sans" charset="0"/>
            </a:endParaRPr>
          </a:p>
          <a:p>
            <a:pPr algn="ctr">
              <a:defRPr/>
            </a:pPr>
            <a:r>
              <a:rPr lang="en-US" sz="2400" kern="0" dirty="0">
                <a:solidFill>
                  <a:schemeClr val="bg2"/>
                </a:solidFill>
                <a:latin typeface="IBM Plex Sans" charset="0"/>
                <a:ea typeface="IBM Plex Sans" charset="0"/>
                <a:cs typeface="IBM Plex Sans" charset="0"/>
              </a:rPr>
              <a:t>71% use 3 or more clouds </a:t>
            </a:r>
          </a:p>
        </p:txBody>
      </p:sp>
      <p:sp>
        <p:nvSpPr>
          <p:cNvPr id="23" name="Footer Placeholder 3">
            <a:extLst>
              <a:ext uri="{FF2B5EF4-FFF2-40B4-BE49-F238E27FC236}">
                <a16:creationId xmlns:a16="http://schemas.microsoft.com/office/drawing/2014/main" id="{09EC0F81-32B7-9449-BC64-3090C27A2512}"/>
              </a:ext>
            </a:extLst>
          </p:cNvPr>
          <p:cNvSpPr txBox="1">
            <a:spLocks/>
          </p:cNvSpPr>
          <p:nvPr/>
        </p:nvSpPr>
        <p:spPr>
          <a:xfrm>
            <a:off x="153866" y="4984387"/>
            <a:ext cx="4800600" cy="10287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600" dirty="0">
                <a:solidFill>
                  <a:srgbClr val="000000"/>
                </a:solidFill>
              </a:rPr>
              <a:t>IBM Cloud / © 2018 IBM Corporation</a:t>
            </a:r>
            <a:endParaRPr lang="en-US" sz="600" dirty="0">
              <a:solidFill>
                <a:srgbClr val="000000"/>
              </a:solidFill>
            </a:endParaRPr>
          </a:p>
        </p:txBody>
      </p:sp>
      <p:sp>
        <p:nvSpPr>
          <p:cNvPr id="20" name="TextBox 19">
            <a:extLst>
              <a:ext uri="{FF2B5EF4-FFF2-40B4-BE49-F238E27FC236}">
                <a16:creationId xmlns:a16="http://schemas.microsoft.com/office/drawing/2014/main" id="{CE3D301F-1C49-4F27-ADF6-2E5CAFC2D18F}"/>
              </a:ext>
            </a:extLst>
          </p:cNvPr>
          <p:cNvSpPr txBox="1"/>
          <p:nvPr/>
        </p:nvSpPr>
        <p:spPr>
          <a:xfrm>
            <a:off x="1453487" y="3761417"/>
            <a:ext cx="6305265" cy="830997"/>
          </a:xfrm>
          <a:prstGeom prst="rect">
            <a:avLst/>
          </a:prstGeom>
          <a:solidFill>
            <a:schemeClr val="accent2"/>
          </a:solidFill>
          <a:ln w="9525" cap="flat" cmpd="sng" algn="ctr">
            <a:solidFill>
              <a:schemeClr val="accent1"/>
            </a:solidFill>
            <a:prstDash val="solid"/>
          </a:ln>
          <a:effectLst/>
        </p:spPr>
        <p:txBody>
          <a:bodyPr wrap="square" rtlCol="0">
            <a:spAutoFit/>
          </a:bodyPr>
          <a:lstStyle/>
          <a:p>
            <a:pPr algn="ctr">
              <a:defRPr/>
            </a:pPr>
            <a:r>
              <a:rPr lang="en-US" sz="2400" kern="0" dirty="0">
                <a:solidFill>
                  <a:schemeClr val="bg2"/>
                </a:solidFill>
                <a:latin typeface="IBM Plex Sans" charset="0"/>
                <a:ea typeface="IBM Plex Sans" charset="0"/>
                <a:cs typeface="IBM Plex Sans" charset="0"/>
              </a:rPr>
              <a:t>Need tools that take advantage of the cloud platform</a:t>
            </a:r>
          </a:p>
        </p:txBody>
      </p:sp>
    </p:spTree>
    <p:extLst>
      <p:ext uri="{BB962C8B-B14F-4D97-AF65-F5344CB8AC3E}">
        <p14:creationId xmlns:p14="http://schemas.microsoft.com/office/powerpoint/2010/main" val="547553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D858389-D091-44C5-BC31-E4E1D7251930}"/>
              </a:ext>
            </a:extLst>
          </p:cNvPr>
          <p:cNvSpPr>
            <a:spLocks noGrp="1"/>
          </p:cNvSpPr>
          <p:nvPr>
            <p:ph type="title"/>
          </p:nvPr>
        </p:nvSpPr>
        <p:spPr>
          <a:xfrm>
            <a:off x="0" y="286385"/>
            <a:ext cx="9041524" cy="599930"/>
          </a:xfrm>
        </p:spPr>
        <p:txBody>
          <a:bodyPr rtlCol="0">
            <a:noAutofit/>
          </a:bodyPr>
          <a:lstStyle/>
          <a:p>
            <a:pPr algn="ctr">
              <a:defRPr/>
            </a:pPr>
            <a:r>
              <a:rPr lang="en-US" sz="3600" b="1" dirty="0"/>
              <a:t>https://microclimate-dev2ops.github.io/</a:t>
            </a:r>
          </a:p>
        </p:txBody>
      </p:sp>
      <p:pic>
        <p:nvPicPr>
          <p:cNvPr id="2" name="Picture 1">
            <a:extLst>
              <a:ext uri="{FF2B5EF4-FFF2-40B4-BE49-F238E27FC236}">
                <a16:creationId xmlns:a16="http://schemas.microsoft.com/office/drawing/2014/main" id="{60182E93-177C-4CD5-B4EB-DEE094A998D4}"/>
              </a:ext>
            </a:extLst>
          </p:cNvPr>
          <p:cNvPicPr>
            <a:picLocks noChangeAspect="1"/>
          </p:cNvPicPr>
          <p:nvPr/>
        </p:nvPicPr>
        <p:blipFill>
          <a:blip r:embed="rId3"/>
          <a:stretch>
            <a:fillRect/>
          </a:stretch>
        </p:blipFill>
        <p:spPr>
          <a:xfrm>
            <a:off x="506021" y="977046"/>
            <a:ext cx="7961085" cy="3829701"/>
          </a:xfrm>
          <a:prstGeom prst="rect">
            <a:avLst/>
          </a:prstGeom>
        </p:spPr>
      </p:pic>
      <p:sp>
        <p:nvSpPr>
          <p:cNvPr id="3" name="Footer Placeholder 2">
            <a:extLst>
              <a:ext uri="{FF2B5EF4-FFF2-40B4-BE49-F238E27FC236}">
                <a16:creationId xmlns:a16="http://schemas.microsoft.com/office/drawing/2014/main" id="{576148A9-D012-864F-A6F1-38DD75C9A1D5}"/>
              </a:ext>
            </a:extLst>
          </p:cNvPr>
          <p:cNvSpPr>
            <a:spLocks noGrp="1"/>
          </p:cNvSpPr>
          <p:nvPr>
            <p:ph type="ftr" sz="quarter" idx="11"/>
          </p:nvPr>
        </p:nvSpPr>
        <p:spPr/>
        <p:txBody>
          <a:bodyPr/>
          <a:lstStyle/>
          <a:p>
            <a:r>
              <a:rPr lang="de-DE" dirty="0"/>
              <a:t>© 2018 IBM Corporation</a:t>
            </a:r>
            <a:endParaRPr lang="en-US" dirty="0"/>
          </a:p>
        </p:txBody>
      </p:sp>
      <p:sp>
        <p:nvSpPr>
          <p:cNvPr id="4" name="Slide Number Placeholder 3">
            <a:extLst>
              <a:ext uri="{FF2B5EF4-FFF2-40B4-BE49-F238E27FC236}">
                <a16:creationId xmlns:a16="http://schemas.microsoft.com/office/drawing/2014/main" id="{3C9B9E4A-4C2C-F44C-AAFF-24A50B0DF051}"/>
              </a:ext>
            </a:extLst>
          </p:cNvPr>
          <p:cNvSpPr>
            <a:spLocks noGrp="1"/>
          </p:cNvSpPr>
          <p:nvPr>
            <p:ph type="sldNum" sz="quarter" idx="10"/>
          </p:nvPr>
        </p:nvSpPr>
        <p:spPr/>
        <p:txBody>
          <a:bodyPr/>
          <a:lstStyle/>
          <a:p>
            <a:fld id="{D0BE6F14-FF48-0F4F-A8AA-2E3F25371E4A}" type="slidenum">
              <a:rPr lang="en-US" smtClean="0"/>
              <a:pPr/>
              <a:t>5</a:t>
            </a:fld>
            <a:endParaRPr lang="en-US" dirty="0"/>
          </a:p>
        </p:txBody>
      </p:sp>
    </p:spTree>
    <p:extLst>
      <p:ext uri="{BB962C8B-B14F-4D97-AF65-F5344CB8AC3E}">
        <p14:creationId xmlns:p14="http://schemas.microsoft.com/office/powerpoint/2010/main" val="57950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5D238-C16D-4656-980C-4DBB4AA974CE}"/>
              </a:ext>
            </a:extLst>
          </p:cNvPr>
          <p:cNvSpPr>
            <a:spLocks noGrp="1"/>
          </p:cNvSpPr>
          <p:nvPr>
            <p:ph type="sldNum" sz="quarter" idx="10"/>
          </p:nvPr>
        </p:nvSpPr>
        <p:spPr/>
        <p:txBody>
          <a:bodyPr/>
          <a:lstStyle/>
          <a:p>
            <a:fld id="{D0BE6F14-FF48-0F4F-A8AA-2E3F25371E4A}" type="slidenum">
              <a:rPr lang="en-US" smtClean="0"/>
              <a:pPr/>
              <a:t>6</a:t>
            </a:fld>
            <a:endParaRPr lang="en-US" dirty="0"/>
          </a:p>
        </p:txBody>
      </p:sp>
      <p:sp>
        <p:nvSpPr>
          <p:cNvPr id="6" name="Text Placeholder 5">
            <a:extLst>
              <a:ext uri="{FF2B5EF4-FFF2-40B4-BE49-F238E27FC236}">
                <a16:creationId xmlns:a16="http://schemas.microsoft.com/office/drawing/2014/main" id="{4FE268EA-5C15-4A73-953A-441B42373C51}"/>
              </a:ext>
            </a:extLst>
          </p:cNvPr>
          <p:cNvSpPr>
            <a:spLocks noGrp="1"/>
          </p:cNvSpPr>
          <p:nvPr>
            <p:ph type="body" sz="quarter" idx="13"/>
          </p:nvPr>
        </p:nvSpPr>
        <p:spPr>
          <a:xfrm>
            <a:off x="2391655" y="1776568"/>
            <a:ext cx="4114800" cy="1059618"/>
          </a:xfrm>
        </p:spPr>
        <p:txBody>
          <a:bodyPr/>
          <a:lstStyle/>
          <a:p>
            <a:pPr algn="ctr"/>
            <a:r>
              <a:rPr lang="en-CA" sz="6600" b="1" dirty="0"/>
              <a:t>DEMO</a:t>
            </a:r>
          </a:p>
        </p:txBody>
      </p:sp>
    </p:spTree>
    <p:extLst>
      <p:ext uri="{BB962C8B-B14F-4D97-AF65-F5344CB8AC3E}">
        <p14:creationId xmlns:p14="http://schemas.microsoft.com/office/powerpoint/2010/main" val="2748399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996" y="256135"/>
            <a:ext cx="8263557" cy="771882"/>
          </a:xfrm>
        </p:spPr>
        <p:txBody>
          <a:bodyPr/>
          <a:lstStyle/>
          <a:p>
            <a:r>
              <a:rPr lang="en-US" dirty="0"/>
              <a:t>Microclimate - an end to end development platform to develop, build, test and deploy code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7</a:t>
            </a:fld>
            <a:endParaRPr lang="en-US" dirty="0"/>
          </a:p>
        </p:txBody>
      </p:sp>
      <p:sp>
        <p:nvSpPr>
          <p:cNvPr id="7" name="Footer Placeholder 6"/>
          <p:cNvSpPr>
            <a:spLocks noGrp="1"/>
          </p:cNvSpPr>
          <p:nvPr>
            <p:ph type="ftr" sz="quarter" idx="4294967295"/>
          </p:nvPr>
        </p:nvSpPr>
        <p:spPr>
          <a:xfrm>
            <a:off x="228600" y="4826480"/>
            <a:ext cx="6400800" cy="137160"/>
          </a:xfrm>
        </p:spPr>
        <p:txBody>
          <a:bodyPr/>
          <a:lstStyle/>
          <a:p>
            <a:r>
              <a:rPr lang="de-DE" dirty="0"/>
              <a:t>© 2018 IBM Corporation</a:t>
            </a:r>
            <a:endParaRPr lang="en-US" dirty="0"/>
          </a:p>
        </p:txBody>
      </p:sp>
      <p:pic>
        <p:nvPicPr>
          <p:cNvPr id="26" name="Picture 25"/>
          <p:cNvPicPr>
            <a:picLocks noChangeAspect="1"/>
          </p:cNvPicPr>
          <p:nvPr/>
        </p:nvPicPr>
        <p:blipFill>
          <a:blip r:embed="rId3"/>
          <a:stretch>
            <a:fillRect/>
          </a:stretch>
        </p:blipFill>
        <p:spPr>
          <a:xfrm>
            <a:off x="294386" y="1068146"/>
            <a:ext cx="789934" cy="581600"/>
          </a:xfrm>
          <a:prstGeom prst="rect">
            <a:avLst/>
          </a:prstGeom>
          <a:noFill/>
          <a:ln w="9525">
            <a:solidFill>
              <a:schemeClr val="tx2"/>
            </a:solidFill>
          </a:ln>
        </p:spPr>
      </p:pic>
      <p:sp>
        <p:nvSpPr>
          <p:cNvPr id="27" name="Rectangle 26"/>
          <p:cNvSpPr/>
          <p:nvPr/>
        </p:nvSpPr>
        <p:spPr>
          <a:xfrm>
            <a:off x="1169881" y="1233911"/>
            <a:ext cx="2074607" cy="292388"/>
          </a:xfrm>
          <a:prstGeom prst="rect">
            <a:avLst/>
          </a:prstGeom>
        </p:spPr>
        <p:txBody>
          <a:bodyPr wrap="none">
            <a:spAutoFit/>
          </a:bodyPr>
          <a:lstStyle/>
          <a:p>
            <a:pPr defTabSz="571478">
              <a:spcBef>
                <a:spcPts val="834"/>
              </a:spcBef>
            </a:pPr>
            <a:r>
              <a:rPr lang="en-US" sz="1300" b="1" dirty="0">
                <a:ea typeface="Helvetica Neue" charset="0"/>
                <a:cs typeface="Helvetica Neue" charset="0"/>
              </a:rPr>
              <a:t>Choice with consistency</a:t>
            </a:r>
          </a:p>
        </p:txBody>
      </p:sp>
      <p:pic>
        <p:nvPicPr>
          <p:cNvPr id="28" name="Picture 27"/>
          <p:cNvPicPr>
            <a:picLocks noChangeAspect="1"/>
          </p:cNvPicPr>
          <p:nvPr/>
        </p:nvPicPr>
        <p:blipFill>
          <a:blip r:embed="rId4"/>
          <a:stretch>
            <a:fillRect/>
          </a:stretch>
        </p:blipFill>
        <p:spPr>
          <a:xfrm>
            <a:off x="294388" y="1708185"/>
            <a:ext cx="794527" cy="627609"/>
          </a:xfrm>
          <a:prstGeom prst="rect">
            <a:avLst/>
          </a:prstGeom>
          <a:solidFill>
            <a:schemeClr val="accent5">
              <a:lumMod val="75000"/>
            </a:schemeClr>
          </a:solidFill>
          <a:ln w="9525">
            <a:solidFill>
              <a:schemeClr val="tx2"/>
            </a:solidFill>
          </a:ln>
        </p:spPr>
      </p:pic>
      <p:pic>
        <p:nvPicPr>
          <p:cNvPr id="29" name="Picture 28"/>
          <p:cNvPicPr>
            <a:picLocks noChangeAspect="1"/>
          </p:cNvPicPr>
          <p:nvPr/>
        </p:nvPicPr>
        <p:blipFill>
          <a:blip r:embed="rId5"/>
          <a:stretch>
            <a:fillRect/>
          </a:stretch>
        </p:blipFill>
        <p:spPr>
          <a:xfrm>
            <a:off x="294387" y="2394235"/>
            <a:ext cx="780974" cy="590201"/>
          </a:xfrm>
          <a:prstGeom prst="rect">
            <a:avLst/>
          </a:prstGeom>
          <a:solidFill>
            <a:schemeClr val="accent5">
              <a:lumMod val="75000"/>
            </a:schemeClr>
          </a:solidFill>
          <a:ln w="9525">
            <a:solidFill>
              <a:schemeClr val="tx2"/>
            </a:solidFill>
          </a:ln>
        </p:spPr>
      </p:pic>
      <p:pic>
        <p:nvPicPr>
          <p:cNvPr id="30" name="Picture 29"/>
          <p:cNvPicPr>
            <a:picLocks noChangeAspect="1"/>
          </p:cNvPicPr>
          <p:nvPr/>
        </p:nvPicPr>
        <p:blipFill>
          <a:blip r:embed="rId6"/>
          <a:stretch>
            <a:fillRect/>
          </a:stretch>
        </p:blipFill>
        <p:spPr>
          <a:xfrm>
            <a:off x="294386" y="3692798"/>
            <a:ext cx="789934" cy="653403"/>
          </a:xfrm>
          <a:prstGeom prst="rect">
            <a:avLst/>
          </a:prstGeom>
          <a:solidFill>
            <a:schemeClr val="accent5">
              <a:lumMod val="75000"/>
            </a:schemeClr>
          </a:solidFill>
          <a:ln>
            <a:solidFill>
              <a:schemeClr val="tx2"/>
            </a:solidFill>
          </a:ln>
        </p:spPr>
      </p:pic>
      <p:pic>
        <p:nvPicPr>
          <p:cNvPr id="31" name="Picture 30"/>
          <p:cNvPicPr>
            <a:picLocks noChangeAspect="1"/>
          </p:cNvPicPr>
          <p:nvPr/>
        </p:nvPicPr>
        <p:blipFill>
          <a:blip r:embed="rId7"/>
          <a:stretch>
            <a:fillRect/>
          </a:stretch>
        </p:blipFill>
        <p:spPr>
          <a:xfrm>
            <a:off x="294386" y="3042876"/>
            <a:ext cx="794526" cy="591482"/>
          </a:xfrm>
          <a:prstGeom prst="rect">
            <a:avLst/>
          </a:prstGeom>
          <a:solidFill>
            <a:schemeClr val="accent5">
              <a:lumMod val="75000"/>
            </a:schemeClr>
          </a:solidFill>
          <a:ln>
            <a:solidFill>
              <a:schemeClr val="tx2"/>
            </a:solidFill>
          </a:ln>
        </p:spPr>
      </p:pic>
      <p:sp>
        <p:nvSpPr>
          <p:cNvPr id="32" name="Rectangle 31"/>
          <p:cNvSpPr/>
          <p:nvPr/>
        </p:nvSpPr>
        <p:spPr>
          <a:xfrm>
            <a:off x="1169881" y="1896955"/>
            <a:ext cx="1616148" cy="292388"/>
          </a:xfrm>
          <a:prstGeom prst="rect">
            <a:avLst/>
          </a:prstGeom>
        </p:spPr>
        <p:txBody>
          <a:bodyPr wrap="none">
            <a:spAutoFit/>
          </a:bodyPr>
          <a:lstStyle/>
          <a:p>
            <a:pPr defTabSz="571478">
              <a:spcBef>
                <a:spcPts val="834"/>
              </a:spcBef>
            </a:pPr>
            <a:r>
              <a:rPr lang="en-US" sz="1300" b="1" dirty="0">
                <a:ea typeface="Helvetica Neue" charset="0"/>
                <a:cs typeface="Helvetica Neue" charset="0"/>
              </a:rPr>
              <a:t>Hybrid integration</a:t>
            </a:r>
          </a:p>
        </p:txBody>
      </p:sp>
      <p:sp>
        <p:nvSpPr>
          <p:cNvPr id="33" name="Rectangle 32"/>
          <p:cNvSpPr/>
          <p:nvPr/>
        </p:nvSpPr>
        <p:spPr>
          <a:xfrm>
            <a:off x="1169881" y="2564301"/>
            <a:ext cx="1779654" cy="292388"/>
          </a:xfrm>
          <a:prstGeom prst="rect">
            <a:avLst/>
          </a:prstGeom>
        </p:spPr>
        <p:txBody>
          <a:bodyPr wrap="none">
            <a:spAutoFit/>
          </a:bodyPr>
          <a:lstStyle/>
          <a:p>
            <a:pPr defTabSz="571478">
              <a:spcBef>
                <a:spcPts val="834"/>
              </a:spcBef>
            </a:pPr>
            <a:r>
              <a:rPr lang="en-US" sz="1300" b="1" dirty="0">
                <a:ea typeface="Helvetica Neue" charset="0"/>
                <a:cs typeface="Helvetica Neue" charset="0"/>
              </a:rPr>
              <a:t>DevOps productivity</a:t>
            </a:r>
          </a:p>
        </p:txBody>
      </p:sp>
      <p:sp>
        <p:nvSpPr>
          <p:cNvPr id="34" name="Rectangle 33"/>
          <p:cNvSpPr/>
          <p:nvPr/>
        </p:nvSpPr>
        <p:spPr>
          <a:xfrm>
            <a:off x="1169880" y="3894465"/>
            <a:ext cx="1680268" cy="292388"/>
          </a:xfrm>
          <a:prstGeom prst="rect">
            <a:avLst/>
          </a:prstGeom>
        </p:spPr>
        <p:txBody>
          <a:bodyPr wrap="none">
            <a:spAutoFit/>
          </a:bodyPr>
          <a:lstStyle/>
          <a:p>
            <a:pPr defTabSz="571478">
              <a:spcBef>
                <a:spcPts val="834"/>
              </a:spcBef>
            </a:pPr>
            <a:r>
              <a:rPr lang="en-US" sz="1300" b="1" dirty="0">
                <a:ea typeface="Helvetica Neue" charset="0"/>
                <a:cs typeface="Helvetica Neue" charset="0"/>
              </a:rPr>
              <a:t>Cognitive solutions</a:t>
            </a:r>
          </a:p>
        </p:txBody>
      </p:sp>
      <p:sp>
        <p:nvSpPr>
          <p:cNvPr id="35" name="Rectangle 34"/>
          <p:cNvSpPr/>
          <p:nvPr/>
        </p:nvSpPr>
        <p:spPr>
          <a:xfrm>
            <a:off x="1169880" y="3117403"/>
            <a:ext cx="2217887" cy="492443"/>
          </a:xfrm>
          <a:prstGeom prst="rect">
            <a:avLst/>
          </a:prstGeom>
        </p:spPr>
        <p:txBody>
          <a:bodyPr wrap="square">
            <a:spAutoFit/>
          </a:bodyPr>
          <a:lstStyle/>
          <a:p>
            <a:pPr defTabSz="571478">
              <a:spcBef>
                <a:spcPts val="834"/>
              </a:spcBef>
            </a:pPr>
            <a:r>
              <a:rPr lang="en-US" sz="1300" b="1" dirty="0">
                <a:ea typeface="Helvetica Neue" charset="0"/>
                <a:cs typeface="Helvetica Neue" charset="0"/>
              </a:rPr>
              <a:t>Powerful, accessible  data and analytics</a:t>
            </a:r>
          </a:p>
        </p:txBody>
      </p:sp>
      <p:sp>
        <p:nvSpPr>
          <p:cNvPr id="36" name="Rectangle 35"/>
          <p:cNvSpPr/>
          <p:nvPr/>
        </p:nvSpPr>
        <p:spPr>
          <a:xfrm>
            <a:off x="3381161" y="1068146"/>
            <a:ext cx="1571349" cy="2713911"/>
          </a:xfrm>
          <a:prstGeom prst="rect">
            <a:avLst/>
          </a:prstGeom>
          <a:solidFill>
            <a:schemeClr val="bg1"/>
          </a:solidFill>
          <a:ln w="3175">
            <a:solidFill>
              <a:schemeClr val="tx2"/>
            </a:solidFill>
          </a:ln>
        </p:spPr>
        <p:txBody>
          <a:bodyPr wrap="square" lIns="0" tIns="0" rIns="0" bIns="0" rtlCol="0" anchor="ctr">
            <a:noAutofit/>
          </a:bodyPr>
          <a:lstStyle/>
          <a:p>
            <a:pPr algn="ctr"/>
            <a:r>
              <a:rPr lang="en-US" sz="1200" dirty="0">
                <a:solidFill>
                  <a:srgbClr val="FFFFFF"/>
                </a:solidFill>
                <a:latin typeface="Arial" charset="0"/>
                <a:ea typeface="Arial" charset="0"/>
                <a:cs typeface="Arial" charset="0"/>
              </a:rPr>
              <a:t>Get started quickly with  choice of programming languages</a:t>
            </a:r>
          </a:p>
        </p:txBody>
      </p:sp>
      <p:sp>
        <p:nvSpPr>
          <p:cNvPr id="37" name="Rectangle 36"/>
          <p:cNvSpPr/>
          <p:nvPr/>
        </p:nvSpPr>
        <p:spPr>
          <a:xfrm>
            <a:off x="5332985" y="1068146"/>
            <a:ext cx="1571349" cy="2713911"/>
          </a:xfrm>
          <a:prstGeom prst="rect">
            <a:avLst/>
          </a:prstGeom>
          <a:solidFill>
            <a:schemeClr val="bg1"/>
          </a:solidFill>
          <a:ln w="3175">
            <a:solidFill>
              <a:schemeClr val="tx2"/>
            </a:solidFill>
          </a:ln>
        </p:spPr>
        <p:txBody>
          <a:bodyPr wrap="square" lIns="0" tIns="0" rIns="0" bIns="0" rtlCol="0" anchor="ctr">
            <a:noAutofit/>
          </a:bodyPr>
          <a:lstStyle/>
          <a:p>
            <a:pPr algn="ctr"/>
            <a:r>
              <a:rPr lang="en-US" sz="1200" dirty="0">
                <a:solidFill>
                  <a:srgbClr val="FFFFFF"/>
                </a:solidFill>
                <a:latin typeface="Arial" charset="0"/>
                <a:ea typeface="Arial" charset="0"/>
                <a:cs typeface="Arial" charset="0"/>
              </a:rPr>
              <a:t>Fast development cycle to develop, build, test to maximize team agility</a:t>
            </a:r>
          </a:p>
        </p:txBody>
      </p:sp>
      <p:sp>
        <p:nvSpPr>
          <p:cNvPr id="38" name="Rectangle 37"/>
          <p:cNvSpPr/>
          <p:nvPr/>
        </p:nvSpPr>
        <p:spPr>
          <a:xfrm>
            <a:off x="7250505" y="1068146"/>
            <a:ext cx="1571349" cy="2713911"/>
          </a:xfrm>
          <a:prstGeom prst="rect">
            <a:avLst/>
          </a:prstGeom>
          <a:solidFill>
            <a:schemeClr val="bg1"/>
          </a:solidFill>
          <a:ln w="3175">
            <a:solidFill>
              <a:schemeClr val="tx2"/>
            </a:solidFill>
          </a:ln>
        </p:spPr>
        <p:txBody>
          <a:bodyPr wrap="square" lIns="0" tIns="0" rIns="0" bIns="0" rtlCol="0" anchor="ctr">
            <a:noAutofit/>
          </a:bodyPr>
          <a:lstStyle/>
          <a:p>
            <a:pPr algn="ctr"/>
            <a:r>
              <a:rPr lang="en-US" sz="1200" dirty="0">
                <a:solidFill>
                  <a:srgbClr val="FFFFFF"/>
                </a:solidFill>
                <a:latin typeface="Arial" charset="0"/>
                <a:ea typeface="Arial" charset="0"/>
                <a:cs typeface="Arial" charset="0"/>
              </a:rPr>
              <a:t>Integrated DevOps experience that supports deployment to IBM Cloud Private</a:t>
            </a:r>
          </a:p>
        </p:txBody>
      </p:sp>
      <p:sp>
        <p:nvSpPr>
          <p:cNvPr id="48" name="Rectangle 47"/>
          <p:cNvSpPr/>
          <p:nvPr/>
        </p:nvSpPr>
        <p:spPr>
          <a:xfrm>
            <a:off x="3381161" y="3876040"/>
            <a:ext cx="5440693" cy="705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solidFill>
                <a:latin typeface="IBM Plex Sans" charset="0"/>
                <a:ea typeface="IBM Plex Sans" charset="0"/>
                <a:cs typeface="IBM Plex Sans" charset="0"/>
              </a:rPr>
              <a:t>Seamless Experience</a:t>
            </a:r>
          </a:p>
          <a:p>
            <a:pPr algn="ctr"/>
            <a:r>
              <a:rPr lang="en-US" sz="1400" dirty="0">
                <a:solidFill>
                  <a:schemeClr val="tx2"/>
                </a:solidFill>
                <a:latin typeface="IBM Plex Sans" charset="0"/>
                <a:ea typeface="IBM Plex Sans" charset="0"/>
                <a:cs typeface="IBM Plex Sans" charset="0"/>
                <a:sym typeface="Helvetica Neue Light"/>
              </a:rPr>
              <a:t>Regardless of where your development experience started, you get a single, seamless experience.</a:t>
            </a:r>
            <a:r>
              <a:rPr lang="en-US" sz="1400" b="1" dirty="0">
                <a:solidFill>
                  <a:schemeClr val="tx2"/>
                </a:solidFill>
                <a:latin typeface="IBM Plex Sans" charset="0"/>
                <a:ea typeface="IBM Plex Sans" charset="0"/>
                <a:cs typeface="IBM Plex Sans" charset="0"/>
              </a:rPr>
              <a:t> </a:t>
            </a:r>
          </a:p>
        </p:txBody>
      </p:sp>
    </p:spTree>
    <p:extLst>
      <p:ext uri="{BB962C8B-B14F-4D97-AF65-F5344CB8AC3E}">
        <p14:creationId xmlns:p14="http://schemas.microsoft.com/office/powerpoint/2010/main" val="4092412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8</a:t>
            </a:fld>
            <a:endParaRPr lang="en-US" dirty="0"/>
          </a:p>
        </p:txBody>
      </p:sp>
      <p:sp>
        <p:nvSpPr>
          <p:cNvPr id="8" name="Rectangle 7">
            <a:extLst>
              <a:ext uri="{FF2B5EF4-FFF2-40B4-BE49-F238E27FC236}">
                <a16:creationId xmlns:a16="http://schemas.microsoft.com/office/drawing/2014/main" id="{842032A7-0FA5-45B4-8A12-F218BA3D4DB8}"/>
              </a:ext>
            </a:extLst>
          </p:cNvPr>
          <p:cNvSpPr>
            <a:spLocks/>
          </p:cNvSpPr>
          <p:nvPr/>
        </p:nvSpPr>
        <p:spPr bwMode="auto">
          <a:xfrm>
            <a:off x="3" y="763612"/>
            <a:ext cx="3033118" cy="3715103"/>
          </a:xfrm>
          <a:prstGeom prst="rect">
            <a:avLst/>
          </a:prstGeom>
          <a:solidFill>
            <a:schemeClr val="accent1"/>
          </a:solidFill>
          <a:ln>
            <a:noFill/>
          </a:ln>
          <a:effectLst/>
          <a:extLst>
            <a:ext uri="{91240B29-F687-4f45-9708-019B960494DF}">
              <a14:hiddenLine xmlns="" xmlns:a14="http://schemas.microsoft.com/office/drawing/2010/main" w="12700">
                <a:solidFill>
                  <a:srgbClr val="000000"/>
                </a:solidFill>
                <a:miter lim="4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lIns="26789" tIns="26789" rIns="26789" bIns="26789" anchor="ct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algn="ctr" defTabSz="685783" eaLnBrk="0" fontAlgn="base">
              <a:spcBef>
                <a:spcPct val="0"/>
              </a:spcBef>
              <a:spcAft>
                <a:spcPct val="0"/>
              </a:spcAft>
              <a:defRPr/>
            </a:pPr>
            <a:endParaRPr kumimoji="1" lang="en-US" altLang="en-US" sz="1350" dirty="0">
              <a:solidFill>
                <a:srgbClr val="16494F"/>
              </a:solidFill>
              <a:latin typeface="+mn-lt"/>
            </a:endParaRPr>
          </a:p>
        </p:txBody>
      </p:sp>
      <p:sp>
        <p:nvSpPr>
          <p:cNvPr id="9" name="Rectangle 8">
            <a:extLst>
              <a:ext uri="{FF2B5EF4-FFF2-40B4-BE49-F238E27FC236}">
                <a16:creationId xmlns:a16="http://schemas.microsoft.com/office/drawing/2014/main" id="{F2388397-DDF1-48D4-8557-7470111E51E6}"/>
              </a:ext>
            </a:extLst>
          </p:cNvPr>
          <p:cNvSpPr>
            <a:spLocks/>
          </p:cNvSpPr>
          <p:nvPr/>
        </p:nvSpPr>
        <p:spPr bwMode="auto">
          <a:xfrm>
            <a:off x="6113268" y="763611"/>
            <a:ext cx="3030733" cy="3729786"/>
          </a:xfrm>
          <a:prstGeom prst="rect">
            <a:avLst/>
          </a:prstGeom>
          <a:solidFill>
            <a:schemeClr val="accent1"/>
          </a:solidFill>
          <a:ln>
            <a:noFill/>
          </a:ln>
          <a:effectLst/>
          <a:extLst>
            <a:ext uri="{91240B29-F687-4f45-9708-019B960494DF}">
              <a14:hiddenLine xmlns="" xmlns:a14="http://schemas.microsoft.com/office/drawing/2010/main" w="12700">
                <a:solidFill>
                  <a:srgbClr val="000000"/>
                </a:solidFill>
                <a:miter lim="4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lIns="26789" tIns="26789" rIns="26789" bIns="26789" anchor="ct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algn="ctr" defTabSz="685783" eaLnBrk="0" fontAlgn="base">
              <a:spcBef>
                <a:spcPct val="0"/>
              </a:spcBef>
              <a:spcAft>
                <a:spcPct val="0"/>
              </a:spcAft>
              <a:defRPr/>
            </a:pPr>
            <a:endParaRPr kumimoji="1" lang="en-US" altLang="en-US" sz="1350" dirty="0">
              <a:solidFill>
                <a:srgbClr val="16494F"/>
              </a:solidFill>
              <a:latin typeface="+mn-lt"/>
            </a:endParaRPr>
          </a:p>
        </p:txBody>
      </p:sp>
      <p:sp>
        <p:nvSpPr>
          <p:cNvPr id="10" name="Rectangle 9">
            <a:extLst>
              <a:ext uri="{FF2B5EF4-FFF2-40B4-BE49-F238E27FC236}">
                <a16:creationId xmlns:a16="http://schemas.microsoft.com/office/drawing/2014/main" id="{F761F638-7CD9-4D6D-906D-6A2EEB1F0E53}"/>
              </a:ext>
            </a:extLst>
          </p:cNvPr>
          <p:cNvSpPr>
            <a:spLocks/>
          </p:cNvSpPr>
          <p:nvPr/>
        </p:nvSpPr>
        <p:spPr bwMode="auto">
          <a:xfrm>
            <a:off x="2951564" y="763611"/>
            <a:ext cx="3161705" cy="3729786"/>
          </a:xfrm>
          <a:prstGeom prst="rect">
            <a:avLst/>
          </a:prstGeom>
          <a:solidFill>
            <a:schemeClr val="bg1"/>
          </a:solidFill>
          <a:ln>
            <a:noFill/>
          </a:ln>
          <a:effectLst/>
          <a:extLst>
            <a:ext uri="{91240B29-F687-4f45-9708-019B960494DF}">
              <a14:hiddenLine xmlns="" xmlns:a14="http://schemas.microsoft.com/office/drawing/2010/main" w="12700">
                <a:solidFill>
                  <a:srgbClr val="000000"/>
                </a:solidFill>
                <a:miter lim="4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lIns="26789" tIns="26789" rIns="26789" bIns="26789" anchor="ct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algn="ctr" defTabSz="685783" eaLnBrk="0" fontAlgn="base">
              <a:spcBef>
                <a:spcPct val="0"/>
              </a:spcBef>
              <a:spcAft>
                <a:spcPct val="0"/>
              </a:spcAft>
              <a:defRPr/>
            </a:pPr>
            <a:endParaRPr kumimoji="1" lang="en-US" altLang="en-US" sz="1350" dirty="0">
              <a:solidFill>
                <a:prstClr val="white"/>
              </a:solidFill>
              <a:latin typeface="+mn-lt"/>
            </a:endParaRPr>
          </a:p>
        </p:txBody>
      </p:sp>
      <p:sp>
        <p:nvSpPr>
          <p:cNvPr id="14" name="Arrow: Left-Right 33">
            <a:extLst>
              <a:ext uri="{FF2B5EF4-FFF2-40B4-BE49-F238E27FC236}">
                <a16:creationId xmlns:a16="http://schemas.microsoft.com/office/drawing/2014/main" id="{726AB943-7B59-4F07-92EA-431E1EC9DAD0}"/>
              </a:ext>
            </a:extLst>
          </p:cNvPr>
          <p:cNvSpPr/>
          <p:nvPr/>
        </p:nvSpPr>
        <p:spPr bwMode="auto">
          <a:xfrm>
            <a:off x="501097" y="3484322"/>
            <a:ext cx="8062637" cy="738127"/>
          </a:xfrm>
          <a:prstGeom prst="leftRightArrow">
            <a:avLst>
              <a:gd name="adj1" fmla="val 70600"/>
              <a:gd name="adj2" fmla="val 74484"/>
            </a:avLst>
          </a:prstGeom>
          <a:solidFill>
            <a:schemeClr val="accent3"/>
          </a:solidFill>
          <a:ln w="25400" cap="flat" cmpd="sng" algn="ctr">
            <a:solidFill>
              <a:schemeClr val="tx1">
                <a:lumMod val="65000"/>
              </a:schemeClr>
            </a:solidFill>
            <a:prstDash val="solid"/>
            <a:miter lim="400000"/>
            <a:headEnd type="none" w="med" len="med"/>
            <a:tailEnd type="none" w="med" len="med"/>
          </a:ln>
          <a:effectLst/>
          <a:extLst/>
        </p:spPr>
        <p:txBody>
          <a:bodyPr vert="horz" wrap="square" lIns="53578" tIns="53578" rIns="53578" bIns="53578" numCol="1" rtlCol="0" anchor="ctr" anchorCtr="0" compatLnSpc="1">
            <a:prstTxWarp prst="textNoShape">
              <a:avLst/>
            </a:prstTxWarp>
            <a:noAutofit/>
          </a:bodyPr>
          <a:lstStyle/>
          <a:p>
            <a:pPr algn="ctr" defTabSz="615539" eaLnBrk="0" fontAlgn="base">
              <a:spcBef>
                <a:spcPct val="0"/>
              </a:spcBef>
              <a:spcAft>
                <a:spcPct val="0"/>
              </a:spcAft>
              <a:defRPr/>
            </a:pPr>
            <a:r>
              <a:rPr kumimoji="1" lang="en-US" altLang="en-US" sz="1800" dirty="0">
                <a:solidFill>
                  <a:schemeClr val="bg2"/>
                </a:solidFill>
                <a:ea typeface="Arial" charset="0"/>
                <a:cs typeface="Arial" charset="0"/>
                <a:sym typeface="Helvetica" panose="020B0604020202020204" pitchFamily="34" charset="0"/>
              </a:rPr>
              <a:t>Microclimate provides a full cycle developer experience</a:t>
            </a:r>
            <a:endParaRPr kumimoji="1" lang="en-US" sz="1800" dirty="0">
              <a:solidFill>
                <a:schemeClr val="bg2"/>
              </a:solidFill>
              <a:ea typeface="Arial" charset="0"/>
              <a:cs typeface="Arial" charset="0"/>
            </a:endParaRPr>
          </a:p>
        </p:txBody>
      </p:sp>
      <p:sp>
        <p:nvSpPr>
          <p:cNvPr id="15" name="Rectangle 14">
            <a:extLst>
              <a:ext uri="{FF2B5EF4-FFF2-40B4-BE49-F238E27FC236}">
                <a16:creationId xmlns:a16="http://schemas.microsoft.com/office/drawing/2014/main" id="{0CF960AA-4A79-4E11-A264-7A025A2B621E}"/>
              </a:ext>
            </a:extLst>
          </p:cNvPr>
          <p:cNvSpPr>
            <a:spLocks/>
          </p:cNvSpPr>
          <p:nvPr/>
        </p:nvSpPr>
        <p:spPr bwMode="auto">
          <a:xfrm>
            <a:off x="3277781" y="1883917"/>
            <a:ext cx="2312789" cy="98142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algn="ctr" defTabSz="685783" eaLnBrk="0" fontAlgn="base">
              <a:spcBef>
                <a:spcPct val="0"/>
              </a:spcBef>
              <a:spcAft>
                <a:spcPct val="0"/>
              </a:spcAft>
              <a:defRPr/>
            </a:pPr>
            <a:r>
              <a:rPr kumimoji="1" lang="en-US" altLang="en-US" sz="1800" dirty="0">
                <a:solidFill>
                  <a:schemeClr val="bg2"/>
                </a:solidFill>
                <a:ea typeface="Helvetica Neue for IBM" charset="0"/>
                <a:cs typeface="Helvetica Neue for IBM" charset="0"/>
                <a:sym typeface="Helvetica Neue for IBM" charset="0"/>
              </a:rPr>
              <a:t>Modernize and optimize existing applications</a:t>
            </a:r>
          </a:p>
        </p:txBody>
      </p:sp>
      <p:sp>
        <p:nvSpPr>
          <p:cNvPr id="16" name="Rectangle 15">
            <a:extLst>
              <a:ext uri="{FF2B5EF4-FFF2-40B4-BE49-F238E27FC236}">
                <a16:creationId xmlns:a16="http://schemas.microsoft.com/office/drawing/2014/main" id="{7A340EEE-E580-4AE4-99D3-C3CC2C0344C9}"/>
              </a:ext>
            </a:extLst>
          </p:cNvPr>
          <p:cNvSpPr>
            <a:spLocks/>
          </p:cNvSpPr>
          <p:nvPr/>
        </p:nvSpPr>
        <p:spPr bwMode="auto">
          <a:xfrm>
            <a:off x="6492478" y="1882664"/>
            <a:ext cx="2533054" cy="11134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algn="ctr" defTabSz="685783" eaLnBrk="0" fontAlgn="base">
              <a:spcBef>
                <a:spcPct val="0"/>
              </a:spcBef>
              <a:spcAft>
                <a:spcPct val="0"/>
              </a:spcAft>
              <a:defRPr/>
            </a:pPr>
            <a:r>
              <a:rPr kumimoji="1" lang="en-US" altLang="en-US" sz="1800" dirty="0">
                <a:solidFill>
                  <a:schemeClr val="bg2"/>
                </a:solidFill>
                <a:ea typeface="Helvetica Neue for IBM" charset="0"/>
                <a:cs typeface="Helvetica Neue for IBM" charset="0"/>
                <a:sym typeface="Helvetica Neue for IBM" charset="0"/>
              </a:rPr>
              <a:t>Embrace new programming practices such as agile and DevOps</a:t>
            </a:r>
          </a:p>
        </p:txBody>
      </p:sp>
      <p:sp>
        <p:nvSpPr>
          <p:cNvPr id="17" name="Rectangle 8">
            <a:extLst>
              <a:ext uri="{FF2B5EF4-FFF2-40B4-BE49-F238E27FC236}">
                <a16:creationId xmlns:a16="http://schemas.microsoft.com/office/drawing/2014/main" id="{B62CFB7E-4CD0-4696-A96B-E5A9EBB50284}"/>
              </a:ext>
            </a:extLst>
          </p:cNvPr>
          <p:cNvSpPr>
            <a:spLocks/>
          </p:cNvSpPr>
          <p:nvPr/>
        </p:nvSpPr>
        <p:spPr bwMode="auto">
          <a:xfrm>
            <a:off x="408127" y="1883917"/>
            <a:ext cx="2135314" cy="98142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algn="ctr" defTabSz="685783" eaLnBrk="0" fontAlgn="base">
              <a:spcBef>
                <a:spcPct val="0"/>
              </a:spcBef>
              <a:spcAft>
                <a:spcPct val="0"/>
              </a:spcAft>
              <a:defRPr/>
            </a:pPr>
            <a:r>
              <a:rPr kumimoji="1" lang="en-US" altLang="en-US" sz="1800" dirty="0">
                <a:solidFill>
                  <a:schemeClr val="bg2"/>
                </a:solidFill>
                <a:ea typeface="Helvetica Neue for IBM" charset="0"/>
                <a:cs typeface="Helvetica Neue for IBM" charset="0"/>
                <a:sym typeface="Helvetica Neue for IBM" charset="0"/>
              </a:rPr>
              <a:t>Simplify the creation and deployment of microservices</a:t>
            </a:r>
          </a:p>
        </p:txBody>
      </p:sp>
      <p:sp>
        <p:nvSpPr>
          <p:cNvPr id="18" name="Title 1"/>
          <p:cNvSpPr>
            <a:spLocks noGrp="1"/>
          </p:cNvSpPr>
          <p:nvPr>
            <p:ph type="title"/>
          </p:nvPr>
        </p:nvSpPr>
        <p:spPr>
          <a:xfrm>
            <a:off x="228600" y="209688"/>
            <a:ext cx="6400800" cy="640080"/>
          </a:xfrm>
        </p:spPr>
        <p:txBody>
          <a:bodyPr/>
          <a:lstStyle/>
          <a:p>
            <a:r>
              <a:rPr lang="en-US" dirty="0"/>
              <a:t>Key use cases </a:t>
            </a:r>
          </a:p>
        </p:txBody>
      </p:sp>
      <p:sp>
        <p:nvSpPr>
          <p:cNvPr id="2" name="Rounded Rectangle 1"/>
          <p:cNvSpPr/>
          <p:nvPr/>
        </p:nvSpPr>
        <p:spPr>
          <a:xfrm>
            <a:off x="962815" y="1011712"/>
            <a:ext cx="937538" cy="707300"/>
          </a:xfrm>
          <a:prstGeom prst="roundRect">
            <a:avLst/>
          </a:prstGeom>
          <a:solidFill>
            <a:schemeClr val="accent3"/>
          </a:solidFill>
        </p:spPr>
        <p:txBody>
          <a:bodyPr wrap="square" lIns="0" tIns="0" rIns="0" bIns="0" rtlCol="0" anchor="ctr">
            <a:noAutofit/>
          </a:bodyPr>
          <a:lstStyle/>
          <a:p>
            <a:pPr algn="ctr"/>
            <a:r>
              <a:rPr lang="en-US" sz="3200" b="1" dirty="0">
                <a:solidFill>
                  <a:srgbClr val="FFFFFF"/>
                </a:solidFill>
                <a:cs typeface="Arial"/>
              </a:rPr>
              <a:t>1</a:t>
            </a:r>
          </a:p>
        </p:txBody>
      </p:sp>
      <p:sp>
        <p:nvSpPr>
          <p:cNvPr id="19" name="Rounded Rectangle 18"/>
          <p:cNvSpPr/>
          <p:nvPr/>
        </p:nvSpPr>
        <p:spPr>
          <a:xfrm>
            <a:off x="4035518" y="986661"/>
            <a:ext cx="937538" cy="707300"/>
          </a:xfrm>
          <a:prstGeom prst="roundRect">
            <a:avLst/>
          </a:prstGeom>
          <a:solidFill>
            <a:schemeClr val="accent3"/>
          </a:solidFill>
        </p:spPr>
        <p:txBody>
          <a:bodyPr wrap="square" lIns="0" tIns="0" rIns="0" bIns="0" rtlCol="0" anchor="ctr">
            <a:noAutofit/>
          </a:bodyPr>
          <a:lstStyle/>
          <a:p>
            <a:pPr algn="ctr"/>
            <a:r>
              <a:rPr lang="en-US" sz="3200" b="1" dirty="0">
                <a:solidFill>
                  <a:srgbClr val="FFFFFF"/>
                </a:solidFill>
                <a:cs typeface="Arial"/>
              </a:rPr>
              <a:t>2</a:t>
            </a:r>
          </a:p>
        </p:txBody>
      </p:sp>
      <p:sp>
        <p:nvSpPr>
          <p:cNvPr id="20" name="Rounded Rectangle 19"/>
          <p:cNvSpPr/>
          <p:nvPr/>
        </p:nvSpPr>
        <p:spPr>
          <a:xfrm>
            <a:off x="7246036" y="984292"/>
            <a:ext cx="937538" cy="707300"/>
          </a:xfrm>
          <a:prstGeom prst="roundRect">
            <a:avLst/>
          </a:prstGeom>
          <a:solidFill>
            <a:schemeClr val="accent3"/>
          </a:solidFill>
        </p:spPr>
        <p:txBody>
          <a:bodyPr wrap="square" lIns="0" tIns="0" rIns="0" bIns="0" rtlCol="0" anchor="ctr">
            <a:noAutofit/>
          </a:bodyPr>
          <a:lstStyle/>
          <a:p>
            <a:pPr algn="ctr"/>
            <a:r>
              <a:rPr lang="en-US" sz="3200" b="1" dirty="0">
                <a:solidFill>
                  <a:srgbClr val="FFFFFF"/>
                </a:solidFill>
                <a:cs typeface="Arial"/>
              </a:rPr>
              <a:t>3</a:t>
            </a:r>
          </a:p>
        </p:txBody>
      </p:sp>
      <p:sp>
        <p:nvSpPr>
          <p:cNvPr id="22" name="Footer Placeholder 3">
            <a:extLst>
              <a:ext uri="{FF2B5EF4-FFF2-40B4-BE49-F238E27FC236}">
                <a16:creationId xmlns:a16="http://schemas.microsoft.com/office/drawing/2014/main" id="{09EC0F81-32B7-9449-BC64-3090C27A2512}"/>
              </a:ext>
            </a:extLst>
          </p:cNvPr>
          <p:cNvSpPr txBox="1">
            <a:spLocks/>
          </p:cNvSpPr>
          <p:nvPr/>
        </p:nvSpPr>
        <p:spPr>
          <a:xfrm>
            <a:off x="153866" y="4984387"/>
            <a:ext cx="4800600" cy="10287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600" dirty="0">
                <a:solidFill>
                  <a:srgbClr val="000000"/>
                </a:solidFill>
              </a:rPr>
              <a:t>IBM Cloud / © 2018 IBM Corporation</a:t>
            </a:r>
            <a:endParaRPr lang="en-US" sz="600" dirty="0">
              <a:solidFill>
                <a:srgbClr val="000000"/>
              </a:solidFill>
            </a:endParaRPr>
          </a:p>
        </p:txBody>
      </p:sp>
    </p:spTree>
    <p:extLst>
      <p:ext uri="{BB962C8B-B14F-4D97-AF65-F5344CB8AC3E}">
        <p14:creationId xmlns:p14="http://schemas.microsoft.com/office/powerpoint/2010/main" val="369516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5"/>
          </p:nvPr>
        </p:nvSpPr>
        <p:spPr>
          <a:xfrm>
            <a:off x="6858938" y="2839657"/>
            <a:ext cx="2288040" cy="2303844"/>
          </a:xfrm>
        </p:spPr>
        <p:txBody>
          <a:bodyPr lIns="182880" tIns="91440" rIns="182880" anchor="t"/>
          <a:lstStyle/>
          <a:p>
            <a:pPr marL="109728" indent="-109728">
              <a:buFont typeface="Arial" charset="0"/>
              <a:buChar char="•"/>
            </a:pPr>
            <a:endParaRPr lang="en-US" sz="1200" dirty="0"/>
          </a:p>
          <a:p>
            <a:pPr marL="109728" indent="-109728">
              <a:buFont typeface="Arial" charset="0"/>
              <a:buChar char="•"/>
            </a:pPr>
            <a:r>
              <a:rPr lang="en-US" sz="1200" dirty="0"/>
              <a:t>Docker, Kubernetes</a:t>
            </a:r>
          </a:p>
          <a:p>
            <a:endParaRPr lang="en-US" sz="1200" dirty="0"/>
          </a:p>
        </p:txBody>
      </p:sp>
      <p:sp>
        <p:nvSpPr>
          <p:cNvPr id="5" name="Content Placeholder 4"/>
          <p:cNvSpPr>
            <a:spLocks noGrp="1"/>
          </p:cNvSpPr>
          <p:nvPr>
            <p:ph sz="quarter" idx="16"/>
          </p:nvPr>
        </p:nvSpPr>
        <p:spPr>
          <a:xfrm>
            <a:off x="2286867" y="2839656"/>
            <a:ext cx="2288040" cy="2303844"/>
          </a:xfrm>
        </p:spPr>
        <p:txBody>
          <a:bodyPr lIns="182880" tIns="91440" rIns="182880" anchor="t"/>
          <a:lstStyle/>
          <a:p>
            <a:pPr marL="109728" indent="-109728">
              <a:buFont typeface="Arial" charset="0"/>
              <a:buChar char="•"/>
            </a:pPr>
            <a:endParaRPr lang="en-US" sz="1200" dirty="0"/>
          </a:p>
          <a:p>
            <a:pPr marL="109728" indent="-109728">
              <a:buFont typeface="Arial" charset="0"/>
              <a:buChar char="•"/>
            </a:pPr>
            <a:r>
              <a:rPr lang="en-US" sz="1200" dirty="0"/>
              <a:t>Git, Github, Gitlab</a:t>
            </a:r>
          </a:p>
          <a:p>
            <a:pPr marL="109728" indent="-109728">
              <a:buFont typeface="Arial" charset="0"/>
              <a:buChar char="•"/>
            </a:pPr>
            <a:r>
              <a:rPr lang="en-US" sz="1200" dirty="0"/>
              <a:t>Jenkins</a:t>
            </a:r>
          </a:p>
          <a:p>
            <a:pPr marL="109728" indent="-109728">
              <a:buFont typeface="Arial" charset="0"/>
              <a:buChar char="•"/>
            </a:pPr>
            <a:r>
              <a:rPr lang="en-US" sz="1200" dirty="0"/>
              <a:t>Docker</a:t>
            </a:r>
          </a:p>
        </p:txBody>
      </p:sp>
      <p:sp>
        <p:nvSpPr>
          <p:cNvPr id="6" name="Content Placeholder 5"/>
          <p:cNvSpPr>
            <a:spLocks noGrp="1"/>
          </p:cNvSpPr>
          <p:nvPr>
            <p:ph sz="quarter" idx="17"/>
          </p:nvPr>
        </p:nvSpPr>
        <p:spPr>
          <a:xfrm>
            <a:off x="4572941" y="2839657"/>
            <a:ext cx="2288037" cy="2303844"/>
          </a:xfrm>
        </p:spPr>
        <p:txBody>
          <a:bodyPr lIns="182880" tIns="91440" rIns="182880" anchor="t"/>
          <a:lstStyle/>
          <a:p>
            <a:pPr marL="109728" indent="-109728">
              <a:buFont typeface="Arial" charset="0"/>
              <a:buChar char="•"/>
            </a:pPr>
            <a:endParaRPr lang="en-US" sz="1200" dirty="0"/>
          </a:p>
          <a:p>
            <a:pPr marL="109728" indent="-109728">
              <a:buFont typeface="Arial" charset="0"/>
              <a:buChar char="•"/>
            </a:pPr>
            <a:r>
              <a:rPr lang="en-US" sz="1200" dirty="0"/>
              <a:t>Continuous Integration</a:t>
            </a:r>
          </a:p>
          <a:p>
            <a:pPr marL="109728" indent="-109728">
              <a:buFont typeface="Arial" charset="0"/>
              <a:buChar char="•"/>
            </a:pPr>
            <a:r>
              <a:rPr lang="en-US" sz="1200" dirty="0"/>
              <a:t>Continuous Build</a:t>
            </a:r>
          </a:p>
          <a:p>
            <a:pPr marL="109728" indent="-109728">
              <a:buFont typeface="Arial" charset="0"/>
              <a:buChar char="•"/>
            </a:pPr>
            <a:r>
              <a:rPr lang="en-US" sz="1200" dirty="0"/>
              <a:t>Continuous Deploy</a:t>
            </a:r>
          </a:p>
          <a:p>
            <a:pPr marL="109728" indent="-109728">
              <a:buFont typeface="Arial" charset="0"/>
              <a:buChar char="•"/>
            </a:pPr>
            <a:r>
              <a:rPr lang="en-US" sz="1200" dirty="0"/>
              <a:t>Agile Dev Models</a:t>
            </a:r>
          </a:p>
        </p:txBody>
      </p:sp>
      <p:sp>
        <p:nvSpPr>
          <p:cNvPr id="7" name="Content Placeholder 6"/>
          <p:cNvSpPr>
            <a:spLocks noGrp="1"/>
          </p:cNvSpPr>
          <p:nvPr>
            <p:ph sz="quarter" idx="18"/>
          </p:nvPr>
        </p:nvSpPr>
        <p:spPr>
          <a:xfrm>
            <a:off x="944" y="2839657"/>
            <a:ext cx="2288040" cy="2303160"/>
          </a:xfrm>
        </p:spPr>
        <p:txBody>
          <a:bodyPr lIns="182880" tIns="91440" rIns="182880" anchor="t"/>
          <a:lstStyle/>
          <a:p>
            <a:pPr marL="109728" indent="-109728">
              <a:buFont typeface="Arial" charset="0"/>
              <a:buChar char="•"/>
            </a:pPr>
            <a:endParaRPr lang="en-US" sz="1200" dirty="0"/>
          </a:p>
          <a:p>
            <a:pPr marL="109728" indent="-109728">
              <a:buFont typeface="Arial" charset="0"/>
              <a:buChar char="•"/>
            </a:pPr>
            <a:r>
              <a:rPr lang="en-US" sz="1200" dirty="0"/>
              <a:t>Architectural patterns (Microservices)</a:t>
            </a:r>
          </a:p>
          <a:p>
            <a:pPr marL="109728" indent="-109728">
              <a:buFont typeface="Arial" charset="0"/>
              <a:buChar char="•"/>
            </a:pPr>
            <a:r>
              <a:rPr lang="en-US" sz="1200" dirty="0"/>
              <a:t>Frameworks (Java MicroProfile, Spring, ..)</a:t>
            </a:r>
          </a:p>
          <a:p>
            <a:pPr marL="109728" indent="-109728">
              <a:buFont typeface="Arial" charset="0"/>
              <a:buChar char="•"/>
            </a:pPr>
            <a:r>
              <a:rPr lang="en-US" sz="1200" dirty="0"/>
              <a:t>Node.js, Swift</a:t>
            </a:r>
          </a:p>
        </p:txBody>
      </p:sp>
      <p:sp>
        <p:nvSpPr>
          <p:cNvPr id="2" name="Slide Number Placeholder 1"/>
          <p:cNvSpPr>
            <a:spLocks noGrp="1"/>
          </p:cNvSpPr>
          <p:nvPr>
            <p:ph type="sldNum" sz="quarter" idx="10"/>
          </p:nvPr>
        </p:nvSpPr>
        <p:spPr>
          <a:xfrm>
            <a:off x="6835415" y="4820379"/>
            <a:ext cx="2059231" cy="137677"/>
          </a:xfrm>
        </p:spPr>
        <p:txBody>
          <a:bodyPr/>
          <a:lstStyle/>
          <a:p>
            <a:fld id="{D0BE6F14-FF48-0F4F-A8AA-2E3F25371E4A}" type="slidenum">
              <a:rPr lang="en-US" smtClean="0"/>
              <a:pPr/>
              <a:t>9</a:t>
            </a:fld>
            <a:endParaRPr lang="en-US" dirty="0"/>
          </a:p>
        </p:txBody>
      </p:sp>
      <p:sp>
        <p:nvSpPr>
          <p:cNvPr id="8" name="Title 7"/>
          <p:cNvSpPr>
            <a:spLocks noGrp="1"/>
          </p:cNvSpPr>
          <p:nvPr>
            <p:ph type="title"/>
          </p:nvPr>
        </p:nvSpPr>
        <p:spPr>
          <a:xfrm>
            <a:off x="-8134" y="298038"/>
            <a:ext cx="6135124" cy="1554480"/>
          </a:xfrm>
          <a:solidFill>
            <a:schemeClr val="tx2"/>
          </a:solidFill>
        </p:spPr>
        <p:txBody>
          <a:bodyPr/>
          <a:lstStyle/>
          <a:p>
            <a:r>
              <a:rPr lang="en-US" sz="3600" dirty="0"/>
              <a:t> </a:t>
            </a:r>
          </a:p>
        </p:txBody>
      </p:sp>
      <p:grpSp>
        <p:nvGrpSpPr>
          <p:cNvPr id="18" name="Group 17"/>
          <p:cNvGrpSpPr/>
          <p:nvPr/>
        </p:nvGrpSpPr>
        <p:grpSpPr>
          <a:xfrm>
            <a:off x="944" y="1550657"/>
            <a:ext cx="2288034" cy="1325880"/>
            <a:chOff x="0" y="1571361"/>
            <a:chExt cx="2286000" cy="1279524"/>
          </a:xfrm>
        </p:grpSpPr>
        <p:sp>
          <p:nvSpPr>
            <p:cNvPr id="13" name="Content Placeholder 6"/>
            <p:cNvSpPr txBox="1">
              <a:spLocks/>
            </p:cNvSpPr>
            <p:nvPr/>
          </p:nvSpPr>
          <p:spPr>
            <a:xfrm>
              <a:off x="0" y="1571361"/>
              <a:ext cx="2286000" cy="1279524"/>
            </a:xfrm>
            <a:prstGeom prst="rect">
              <a:avLst/>
            </a:prstGeom>
            <a:solidFill>
              <a:schemeClr val="bg1"/>
            </a:solidFill>
          </p:spPr>
          <p:txBody>
            <a:bodyPr vert="horz" lIns="91440" tIns="0" rIns="91440" bIns="9144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200" b="1" dirty="0"/>
                <a:t>Adopt New Technologies</a:t>
              </a:r>
            </a:p>
          </p:txBody>
        </p:sp>
        <p:pic>
          <p:nvPicPr>
            <p:cNvPr id="14" name="Picture 13"/>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566733" y="1974372"/>
              <a:ext cx="883955" cy="602942"/>
            </a:xfrm>
            <a:prstGeom prst="rect">
              <a:avLst/>
            </a:prstGeom>
          </p:spPr>
        </p:pic>
      </p:grpSp>
      <p:grpSp>
        <p:nvGrpSpPr>
          <p:cNvPr id="19" name="Group 18"/>
          <p:cNvGrpSpPr/>
          <p:nvPr/>
        </p:nvGrpSpPr>
        <p:grpSpPr>
          <a:xfrm>
            <a:off x="2286909" y="1550657"/>
            <a:ext cx="2288034" cy="1325880"/>
            <a:chOff x="2285983" y="1769036"/>
            <a:chExt cx="2286000" cy="1279524"/>
          </a:xfrm>
        </p:grpSpPr>
        <p:sp>
          <p:nvSpPr>
            <p:cNvPr id="11" name="Content Placeholder 4"/>
            <p:cNvSpPr txBox="1">
              <a:spLocks/>
            </p:cNvSpPr>
            <p:nvPr/>
          </p:nvSpPr>
          <p:spPr>
            <a:xfrm>
              <a:off x="2285983" y="1769036"/>
              <a:ext cx="2286000" cy="1279524"/>
            </a:xfrm>
            <a:prstGeom prst="rect">
              <a:avLst/>
            </a:prstGeom>
            <a:solidFill>
              <a:schemeClr val="accent3"/>
            </a:solidFill>
          </p:spPr>
          <p:txBody>
            <a:bodyPr vert="horz" lIns="91440" tIns="0" rIns="91440" bIns="9144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200" b="1" dirty="0"/>
                <a:t>Adopt New Tools</a:t>
              </a:r>
            </a:p>
          </p:txBody>
        </p:sp>
        <p:pic>
          <p:nvPicPr>
            <p:cNvPr id="15" name="Picture 14"/>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158182" y="1930400"/>
              <a:ext cx="692483" cy="768443"/>
            </a:xfrm>
            <a:prstGeom prst="rect">
              <a:avLst/>
            </a:prstGeom>
          </p:spPr>
        </p:pic>
      </p:grpSp>
      <p:grpSp>
        <p:nvGrpSpPr>
          <p:cNvPr id="20" name="Group 19"/>
          <p:cNvGrpSpPr/>
          <p:nvPr/>
        </p:nvGrpSpPr>
        <p:grpSpPr>
          <a:xfrm>
            <a:off x="4572928" y="1550657"/>
            <a:ext cx="2288031" cy="1325880"/>
            <a:chOff x="4572001" y="1769036"/>
            <a:chExt cx="2285997" cy="1279524"/>
          </a:xfrm>
        </p:grpSpPr>
        <p:sp>
          <p:nvSpPr>
            <p:cNvPr id="12" name="Content Placeholder 5"/>
            <p:cNvSpPr txBox="1">
              <a:spLocks/>
            </p:cNvSpPr>
            <p:nvPr/>
          </p:nvSpPr>
          <p:spPr>
            <a:xfrm>
              <a:off x="4572001" y="1769036"/>
              <a:ext cx="2285997" cy="1279524"/>
            </a:xfrm>
            <a:prstGeom prst="rect">
              <a:avLst/>
            </a:prstGeom>
            <a:solidFill>
              <a:schemeClr val="accent2"/>
            </a:solidFill>
          </p:spPr>
          <p:txBody>
            <a:bodyPr vert="horz" lIns="91440" tIns="0" rIns="91440" bIns="9144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200" b="1" dirty="0"/>
                <a:t>Adopt New Processes</a:t>
              </a:r>
            </a:p>
          </p:txBody>
        </p:sp>
        <p:pic>
          <p:nvPicPr>
            <p:cNvPr id="16" name="Picture 15"/>
            <p:cNvPicPr>
              <a:picLocks noChangeAspect="1"/>
            </p:cNvPicPr>
            <p:nvPr/>
          </p:nvPicPr>
          <p:blipFill rotWithShape="1">
            <a:blip r:embed="rId6" cstate="hq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p:blipFill>
          <p:spPr>
            <a:xfrm>
              <a:off x="5305316" y="1974372"/>
              <a:ext cx="819365" cy="602942"/>
            </a:xfrm>
            <a:prstGeom prst="rect">
              <a:avLst/>
            </a:prstGeom>
          </p:spPr>
        </p:pic>
      </p:grpSp>
      <p:grpSp>
        <p:nvGrpSpPr>
          <p:cNvPr id="21" name="Group 20"/>
          <p:cNvGrpSpPr/>
          <p:nvPr/>
        </p:nvGrpSpPr>
        <p:grpSpPr>
          <a:xfrm>
            <a:off x="6858851" y="1550657"/>
            <a:ext cx="2288034" cy="1325880"/>
            <a:chOff x="6857966" y="1769036"/>
            <a:chExt cx="2286000" cy="1279524"/>
          </a:xfrm>
        </p:grpSpPr>
        <p:sp>
          <p:nvSpPr>
            <p:cNvPr id="10" name="Content Placeholder 3"/>
            <p:cNvSpPr txBox="1">
              <a:spLocks/>
            </p:cNvSpPr>
            <p:nvPr/>
          </p:nvSpPr>
          <p:spPr>
            <a:xfrm>
              <a:off x="6857966" y="1769036"/>
              <a:ext cx="2286000" cy="1279524"/>
            </a:xfrm>
            <a:prstGeom prst="rect">
              <a:avLst/>
            </a:prstGeom>
            <a:solidFill>
              <a:schemeClr val="accent1"/>
            </a:solidFill>
          </p:spPr>
          <p:txBody>
            <a:bodyPr vert="horz" lIns="91440" tIns="0" rIns="91440" bIns="9144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200" b="1" dirty="0"/>
                <a:t>Adopt Cloud</a:t>
              </a:r>
            </a:p>
          </p:txBody>
        </p:sp>
        <p:pic>
          <p:nvPicPr>
            <p:cNvPr id="17" name="Picture 16"/>
            <p:cNvPicPr>
              <a:picLocks noChangeAspect="1"/>
            </p:cNvPicPr>
            <p:nvPr/>
          </p:nvPicPr>
          <p:blipFill rotWithShape="1">
            <a:blip r:embed="rId8" cstate="hq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a:stretch/>
          </p:blipFill>
          <p:spPr>
            <a:xfrm>
              <a:off x="7556211" y="1978009"/>
              <a:ext cx="731250" cy="602924"/>
            </a:xfrm>
            <a:prstGeom prst="rect">
              <a:avLst/>
            </a:prstGeom>
          </p:spPr>
        </p:pic>
      </p:grpSp>
      <p:sp>
        <p:nvSpPr>
          <p:cNvPr id="3" name="Rectangle 2"/>
          <p:cNvSpPr/>
          <p:nvPr/>
        </p:nvSpPr>
        <p:spPr>
          <a:xfrm>
            <a:off x="160405" y="253674"/>
            <a:ext cx="8734241" cy="954107"/>
          </a:xfrm>
          <a:prstGeom prst="rect">
            <a:avLst/>
          </a:prstGeom>
        </p:spPr>
        <p:txBody>
          <a:bodyPr wrap="square">
            <a:spAutoFit/>
          </a:bodyPr>
          <a:lstStyle/>
          <a:p>
            <a:r>
              <a:rPr lang="en-US" sz="2800" dirty="0"/>
              <a:t>Microclimate supports your entry point for transformation:</a:t>
            </a:r>
          </a:p>
        </p:txBody>
      </p:sp>
      <p:sp>
        <p:nvSpPr>
          <p:cNvPr id="22" name="Arrow: Left-Right 33">
            <a:extLst>
              <a:ext uri="{FF2B5EF4-FFF2-40B4-BE49-F238E27FC236}">
                <a16:creationId xmlns:a16="http://schemas.microsoft.com/office/drawing/2014/main" id="{D72610A4-533A-499D-BDF3-9C2F764D5036}"/>
              </a:ext>
            </a:extLst>
          </p:cNvPr>
          <p:cNvSpPr/>
          <p:nvPr/>
        </p:nvSpPr>
        <p:spPr bwMode="auto">
          <a:xfrm>
            <a:off x="568181" y="4587368"/>
            <a:ext cx="8062637" cy="555449"/>
          </a:xfrm>
          <a:prstGeom prst="leftRightArrow">
            <a:avLst>
              <a:gd name="adj1" fmla="val 70600"/>
              <a:gd name="adj2" fmla="val 74484"/>
            </a:avLst>
          </a:prstGeom>
          <a:solidFill>
            <a:schemeClr val="accent3"/>
          </a:solidFill>
          <a:ln w="25400" cap="flat" cmpd="sng" algn="ctr">
            <a:solidFill>
              <a:schemeClr val="tx1">
                <a:lumMod val="65000"/>
              </a:schemeClr>
            </a:solidFill>
            <a:prstDash val="solid"/>
            <a:miter lim="400000"/>
            <a:headEnd type="none" w="med" len="med"/>
            <a:tailEnd type="none" w="med" len="med"/>
          </a:ln>
          <a:effectLst/>
          <a:extLst/>
        </p:spPr>
        <p:txBody>
          <a:bodyPr vert="horz" wrap="square" lIns="53578" tIns="53578" rIns="53578" bIns="53578" numCol="1" rtlCol="0" anchor="ctr" anchorCtr="0" compatLnSpc="1">
            <a:prstTxWarp prst="textNoShape">
              <a:avLst/>
            </a:prstTxWarp>
            <a:noAutofit/>
          </a:bodyPr>
          <a:lstStyle/>
          <a:p>
            <a:pPr algn="ctr" defTabSz="615539" eaLnBrk="0" fontAlgn="base">
              <a:spcBef>
                <a:spcPct val="0"/>
              </a:spcBef>
              <a:spcAft>
                <a:spcPct val="0"/>
              </a:spcAft>
              <a:defRPr/>
            </a:pPr>
            <a:r>
              <a:rPr kumimoji="1" lang="en-US" altLang="en-US" sz="1800" dirty="0">
                <a:solidFill>
                  <a:schemeClr val="bg2"/>
                </a:solidFill>
                <a:ea typeface="Arial" charset="0"/>
                <a:cs typeface="Arial" charset="0"/>
                <a:sym typeface="Helvetica" panose="020B0604020202020204" pitchFamily="34" charset="0"/>
              </a:rPr>
              <a:t>Culture</a:t>
            </a:r>
            <a:endParaRPr kumimoji="1" lang="en-US" sz="1800" dirty="0">
              <a:solidFill>
                <a:schemeClr val="bg2"/>
              </a:solidFill>
              <a:ea typeface="Arial" charset="0"/>
              <a:cs typeface="Arial" charset="0"/>
            </a:endParaRPr>
          </a:p>
        </p:txBody>
      </p:sp>
    </p:spTree>
    <p:extLst>
      <p:ext uri="{BB962C8B-B14F-4D97-AF65-F5344CB8AC3E}">
        <p14:creationId xmlns:p14="http://schemas.microsoft.com/office/powerpoint/2010/main" val="7745931"/>
      </p:ext>
    </p:extLst>
  </p:cSld>
  <p:clrMapOvr>
    <a:masterClrMapping/>
  </p:clrMapOvr>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5.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6.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IBM_Master_Presentation_2017_V01_Plex_Embed</Template>
  <TotalTime>23346</TotalTime>
  <Words>2206</Words>
  <Application>Microsoft Macintosh PowerPoint</Application>
  <PresentationFormat>On-screen Show (16:9)</PresentationFormat>
  <Paragraphs>354</Paragraphs>
  <Slides>25</Slides>
  <Notes>22</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25</vt:i4>
      </vt:variant>
    </vt:vector>
  </HeadingPairs>
  <TitlesOfParts>
    <vt:vector size="44" baseType="lpstr">
      <vt:lpstr>Arial</vt:lpstr>
      <vt:lpstr>Calibri</vt:lpstr>
      <vt:lpstr>Calibri Light</vt:lpstr>
      <vt:lpstr>Helvetica</vt:lpstr>
      <vt:lpstr>Helvetica Light</vt:lpstr>
      <vt:lpstr>Helvetica Neue</vt:lpstr>
      <vt:lpstr>Helvetica Neue for IBM</vt:lpstr>
      <vt:lpstr>Helvetica Neue Light</vt:lpstr>
      <vt:lpstr>Helvetica Neue Medium</vt:lpstr>
      <vt:lpstr>HelvNeue Bold for IBM</vt:lpstr>
      <vt:lpstr>HelvNeue Light for IBM</vt:lpstr>
      <vt:lpstr>IBM Plex Sans</vt:lpstr>
      <vt:lpstr>IBM Plex Sans Regular</vt:lpstr>
      <vt:lpstr>blk_background_2017</vt:lpstr>
      <vt:lpstr>dk_blu_background_2017</vt:lpstr>
      <vt:lpstr>gry_background_2017</vt:lpstr>
      <vt:lpstr>wht_background_2017</vt:lpstr>
      <vt:lpstr>1_dk_blu_background_2017</vt:lpstr>
      <vt:lpstr>1_gry_background_2017</vt:lpstr>
      <vt:lpstr>Microclimate Overview and Strategy      End to end development platform for developing, building, testing and deploying code</vt:lpstr>
      <vt:lpstr>Please note</vt:lpstr>
      <vt:lpstr>The cloud has evolved as the technology for transformation</vt:lpstr>
      <vt:lpstr>Multi-cloud is the key to organizational agility</vt:lpstr>
      <vt:lpstr>https://microclimate-dev2ops.github.io/</vt:lpstr>
      <vt:lpstr>PowerPoint Presentation</vt:lpstr>
      <vt:lpstr>Microclimate - an end to end development platform to develop, build, test and deploy code</vt:lpstr>
      <vt:lpstr>Key use cases </vt:lpstr>
      <vt:lpstr> </vt:lpstr>
      <vt:lpstr>Built with open standards, to support developer choice</vt:lpstr>
      <vt:lpstr>Solution Overview</vt:lpstr>
      <vt:lpstr>Microclimate scope</vt:lpstr>
      <vt:lpstr>PowerPoint Presentation</vt:lpstr>
      <vt:lpstr>PowerPoint Presentation</vt:lpstr>
      <vt:lpstr>Language Server Protocols</vt:lpstr>
      <vt:lpstr>Dev-Ops-Dev-Ops-Dev…</vt:lpstr>
      <vt:lpstr>PowerPoint Presentation</vt:lpstr>
      <vt:lpstr>Microclimate – Part of the Solution to Accelerate Modernization</vt:lpstr>
      <vt:lpstr>Microclimate – Get started</vt:lpstr>
      <vt:lpstr>Why Microclimate? It’s a differentiating experience</vt:lpstr>
      <vt:lpstr>References and Resources </vt:lpstr>
      <vt:lpstr>Digital Assets</vt:lpstr>
      <vt:lpstr>Notices and disclaimers</vt:lpstr>
      <vt:lpstr>Notices and disclaimers continued </vt:lpstr>
      <vt:lpstr>PowerPoint Presentation</vt:lpstr>
    </vt:vector>
  </TitlesOfParts>
  <Company/>
  <LinksUpToDate>false</LinksUpToDate>
  <SharedDoc>false</SharedDoc>
  <HyperlinkBase/>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creator>Matthew Calkins</dc:creator>
  <cp:lastModifiedBy>Megan Irvine</cp:lastModifiedBy>
  <cp:revision>196</cp:revision>
  <cp:lastPrinted>2018-04-26T14:50:15Z</cp:lastPrinted>
  <dcterms:created xsi:type="dcterms:W3CDTF">2017-11-21T16:03:58Z</dcterms:created>
  <dcterms:modified xsi:type="dcterms:W3CDTF">2018-06-11T17:49:42Z</dcterms:modified>
</cp:coreProperties>
</file>